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4"/>
    <p:sldMasterId id="2147483740" r:id="rId5"/>
  </p:sldMasterIdLst>
  <p:notesMasterIdLst>
    <p:notesMasterId r:id="rId18"/>
  </p:notesMasterIdLst>
  <p:sldIdLst>
    <p:sldId id="2147139272" r:id="rId6"/>
    <p:sldId id="259" r:id="rId7"/>
    <p:sldId id="2147139254" r:id="rId8"/>
    <p:sldId id="2147139257" r:id="rId9"/>
    <p:sldId id="2147139280" r:id="rId10"/>
    <p:sldId id="2147139271" r:id="rId11"/>
    <p:sldId id="2147139282" r:id="rId12"/>
    <p:sldId id="2147139281" r:id="rId13"/>
    <p:sldId id="2147139283" r:id="rId14"/>
    <p:sldId id="2147139273" r:id="rId15"/>
    <p:sldId id="2147139262" r:id="rId16"/>
    <p:sldId id="2147139284" r:id="rId17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Ink Free" panose="03080402000500000000" pitchFamily="66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19273411-95E5-47D3-9D6E-7EBC44C8AEAA}">
          <p14:sldIdLst>
            <p14:sldId id="2147139272"/>
            <p14:sldId id="259"/>
            <p14:sldId id="2147139254"/>
          </p14:sldIdLst>
        </p14:section>
        <p14:section name="Historical Comparisons" id="{D5F11A34-36DB-104C-AC57-19F8706979E8}">
          <p14:sldIdLst/>
        </p14:section>
        <p14:section name="Visual Communications" id="{E617F51E-23C5-4543-A2D0-B983968F7F95}">
          <p14:sldIdLst/>
        </p14:section>
        <p14:section name="Forecasting" id="{B2F3E258-94B8-6248-BDC0-FBCF6244293E}">
          <p14:sldIdLst>
            <p14:sldId id="2147139257"/>
            <p14:sldId id="2147139280"/>
            <p14:sldId id="2147139271"/>
            <p14:sldId id="2147139282"/>
            <p14:sldId id="2147139281"/>
            <p14:sldId id="2147139283"/>
          </p14:sldIdLst>
        </p14:section>
        <p14:section name="Wrap-up &amp; Questions" id="{C3E972B2-29EF-104B-A713-776D3F794604}">
          <p14:sldIdLst>
            <p14:sldId id="2147139273"/>
          </p14:sldIdLst>
        </p14:section>
        <p14:section name="Appendix" id="{D9AC9D0F-3CAF-7947-A2EB-962900AAAC3A}">
          <p14:sldIdLst>
            <p14:sldId id="2147139262"/>
            <p14:sldId id="2147139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716410-7311-77B8-F22B-576CB18C0DE8}" name="Ryan Goebel" initials="RG" userId="S::goebel.r@northeastern.edu::19dbac89-ccb0-4c70-8739-c7f55cf0227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rine Idenn" initials="KI" lastIdx="1" clrIdx="0">
    <p:extLst>
      <p:ext uri="{19B8F6BF-5375-455C-9EA6-DF929625EA0E}">
        <p15:presenceInfo xmlns:p15="http://schemas.microsoft.com/office/powerpoint/2012/main" userId="S::kidenn@ad.peapod.com::f3b2575d-069f-48cd-b0f1-6bd4d53bd9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BF"/>
    <a:srgbClr val="A32829"/>
    <a:srgbClr val="EBE757"/>
    <a:srgbClr val="786F43"/>
    <a:srgbClr val="002664"/>
    <a:srgbClr val="C6C6C6"/>
    <a:srgbClr val="1D1D1D"/>
    <a:srgbClr val="A79680"/>
    <a:srgbClr val="A59480"/>
    <a:srgbClr val="B3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65A059-FD24-423A-B99E-1D8CF1C4A0E7}">
  <a:tblStyle styleId="{C965A059-FD24-423A-B99E-1D8CF1C4A0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C98AC0-E5B5-4E87-8A36-19182CD72A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0612" autoAdjust="0"/>
  </p:normalViewPr>
  <p:slideViewPr>
    <p:cSldViewPr snapToGrid="0">
      <p:cViewPr varScale="1">
        <p:scale>
          <a:sx n="154" d="100"/>
          <a:sy n="154" d="100"/>
        </p:scale>
        <p:origin x="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0476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86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41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1C196-252E-4990-81FE-1C0968F1EF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9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1C196-252E-4990-81FE-1C0968F1EF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3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587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0739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81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371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67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2C9D-FAC9-41EA-B3BC-DA9E3B5E1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279" y="2559795"/>
            <a:ext cx="8375444" cy="1398808"/>
          </a:xfrm>
        </p:spPr>
        <p:txBody>
          <a:bodyPr>
            <a:noAutofit/>
          </a:bodyPr>
          <a:lstStyle>
            <a:lvl1pPr algn="ctr">
              <a:defRPr sz="4950" cap="all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BAF651-6F8E-4B44-822A-9FA6CF387D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4243" y="4019446"/>
            <a:ext cx="7935515" cy="757238"/>
          </a:xfrm>
        </p:spPr>
        <p:txBody>
          <a:bodyPr>
            <a:noAutofit/>
          </a:bodyPr>
          <a:lstStyle>
            <a:lvl1pPr algn="ctr">
              <a:defRPr sz="2700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36FBD-83D0-4167-B5A8-B1ECF6429F87}"/>
              </a:ext>
            </a:extLst>
          </p:cNvPr>
          <p:cNvSpPr/>
          <p:nvPr/>
        </p:nvSpPr>
        <p:spPr>
          <a:xfrm>
            <a:off x="8760480" y="4879573"/>
            <a:ext cx="314510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A4E4EE-5DAE-4594-AAAA-E836A644BB93}" type="slidenum">
              <a:rPr lang="en-US" sz="825" b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25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56591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802387"/>
            <a:ext cx="8656147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tabLst/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tabLst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20675"/>
            <a:ext cx="8656146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1640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802387"/>
            <a:ext cx="8656147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tabLst/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tabLst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20675"/>
            <a:ext cx="8656146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07084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7" y="802387"/>
            <a:ext cx="8656146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20675"/>
            <a:ext cx="8656146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28504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20" y="802387"/>
            <a:ext cx="8656103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5"/>
              </a:buClr>
              <a:tabLst/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5"/>
              </a:buClr>
              <a:tabLst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5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5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20675"/>
            <a:ext cx="8660306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976871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20" y="802387"/>
            <a:ext cx="8656103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4"/>
              </a:buClr>
              <a:tabLst/>
              <a:defRPr sz="1500" b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4"/>
              </a:buClr>
              <a:tabLst/>
              <a:defRPr sz="15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4"/>
              </a:buClr>
              <a:tabLst/>
              <a:defRPr sz="12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4"/>
              </a:buClr>
              <a:tabLst/>
              <a:defRPr sz="12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20675"/>
            <a:ext cx="8660306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6950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9AAD8B-39EE-49F1-906E-6370D16C28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246" y="802387"/>
            <a:ext cx="8906376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5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220675"/>
            <a:ext cx="8913410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34720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0428-7555-4A0C-B853-4FAE3BE56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E17F87-B9D4-4DBC-8560-435CCA0CD091}"/>
              </a:ext>
            </a:extLst>
          </p:cNvPr>
          <p:cNvGrpSpPr/>
          <p:nvPr/>
        </p:nvGrpSpPr>
        <p:grpSpPr>
          <a:xfrm>
            <a:off x="2000251" y="1508965"/>
            <a:ext cx="5143499" cy="2700338"/>
            <a:chOff x="608013" y="1295400"/>
            <a:chExt cx="9143999" cy="4800600"/>
          </a:xfrm>
          <a:solidFill>
            <a:schemeClr val="accent5"/>
          </a:solidFill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29735878-9255-47E8-A0D9-AE34571DE258}"/>
                </a:ext>
              </a:extLst>
            </p:cNvPr>
            <p:cNvSpPr/>
            <p:nvPr/>
          </p:nvSpPr>
          <p:spPr>
            <a:xfrm>
              <a:off x="608013" y="1295400"/>
              <a:ext cx="9143999" cy="3962400"/>
            </a:xfrm>
            <a:prstGeom prst="flowChartProcess">
              <a:avLst/>
            </a:prstGeom>
            <a:solidFill>
              <a:schemeClr val="accent4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76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9761E017-C41D-4E3B-9B70-A344257D3E32}"/>
                </a:ext>
              </a:extLst>
            </p:cNvPr>
            <p:cNvSpPr/>
            <p:nvPr/>
          </p:nvSpPr>
          <p:spPr>
            <a:xfrm flipH="1" flipV="1">
              <a:off x="2284412" y="5257800"/>
              <a:ext cx="1143000" cy="838200"/>
            </a:xfrm>
            <a:prstGeom prst="rtTriangle">
              <a:avLst/>
            </a:prstGeom>
            <a:solidFill>
              <a:schemeClr val="accent4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76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3917EC55-BFBB-4E09-9E59-080515B9832B}"/>
              </a:ext>
            </a:extLst>
          </p:cNvPr>
          <p:cNvSpPr/>
          <p:nvPr/>
        </p:nvSpPr>
        <p:spPr>
          <a:xfrm>
            <a:off x="6745994" y="2434972"/>
            <a:ext cx="740654" cy="740654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5400">
              <a:solidFill>
                <a:schemeClr val="accent1"/>
              </a:solidFill>
            </a:endParaRPr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62E74EEA-0B3E-40E0-A927-214C14320F85}"/>
              </a:ext>
            </a:extLst>
          </p:cNvPr>
          <p:cNvSpPr/>
          <p:nvPr/>
        </p:nvSpPr>
        <p:spPr>
          <a:xfrm>
            <a:off x="7019013" y="2711290"/>
            <a:ext cx="230873" cy="193040"/>
          </a:xfrm>
          <a:custGeom>
            <a:avLst/>
            <a:gdLst>
              <a:gd name="connsiteX0" fmla="*/ 1196245 w 1498454"/>
              <a:gd name="connsiteY0" fmla="*/ 0 h 1252909"/>
              <a:gd name="connsiteX1" fmla="*/ 1426050 w 1498454"/>
              <a:gd name="connsiteY1" fmla="*/ 66108 h 1252909"/>
              <a:gd name="connsiteX2" fmla="*/ 1498454 w 1498454"/>
              <a:gd name="connsiteY2" fmla="*/ 295913 h 1252909"/>
              <a:gd name="connsiteX3" fmla="*/ 1454382 w 1498454"/>
              <a:gd name="connsiteY3" fmla="*/ 519422 h 1252909"/>
              <a:gd name="connsiteX4" fmla="*/ 1359941 w 1498454"/>
              <a:gd name="connsiteY4" fmla="*/ 742931 h 1252909"/>
              <a:gd name="connsiteX5" fmla="*/ 1133285 w 1498454"/>
              <a:gd name="connsiteY5" fmla="*/ 1252909 h 1252909"/>
              <a:gd name="connsiteX6" fmla="*/ 975884 w 1498454"/>
              <a:gd name="connsiteY6" fmla="*/ 1252909 h 1252909"/>
              <a:gd name="connsiteX7" fmla="*/ 906628 w 1498454"/>
              <a:gd name="connsiteY7" fmla="*/ 1189948 h 1252909"/>
              <a:gd name="connsiteX8" fmla="*/ 925516 w 1498454"/>
              <a:gd name="connsiteY8" fmla="*/ 1108100 h 1252909"/>
              <a:gd name="connsiteX9" fmla="*/ 1120693 w 1498454"/>
              <a:gd name="connsiteY9" fmla="*/ 560346 h 1252909"/>
              <a:gd name="connsiteX10" fmla="*/ 900332 w 1498454"/>
              <a:gd name="connsiteY10" fmla="*/ 289617 h 1252909"/>
              <a:gd name="connsiteX11" fmla="*/ 1196245 w 1498454"/>
              <a:gd name="connsiteY11" fmla="*/ 0 h 1252909"/>
              <a:gd name="connsiteX12" fmla="*/ 295913 w 1498454"/>
              <a:gd name="connsiteY12" fmla="*/ 0 h 1252909"/>
              <a:gd name="connsiteX13" fmla="*/ 525718 w 1498454"/>
              <a:gd name="connsiteY13" fmla="*/ 66108 h 1252909"/>
              <a:gd name="connsiteX14" fmla="*/ 598123 w 1498454"/>
              <a:gd name="connsiteY14" fmla="*/ 295913 h 1252909"/>
              <a:gd name="connsiteX15" fmla="*/ 554050 w 1498454"/>
              <a:gd name="connsiteY15" fmla="*/ 519422 h 1252909"/>
              <a:gd name="connsiteX16" fmla="*/ 459610 w 1498454"/>
              <a:gd name="connsiteY16" fmla="*/ 742931 h 1252909"/>
              <a:gd name="connsiteX17" fmla="*/ 232953 w 1498454"/>
              <a:gd name="connsiteY17" fmla="*/ 1252909 h 1252909"/>
              <a:gd name="connsiteX18" fmla="*/ 75553 w 1498454"/>
              <a:gd name="connsiteY18" fmla="*/ 1252909 h 1252909"/>
              <a:gd name="connsiteX19" fmla="*/ 6296 w 1498454"/>
              <a:gd name="connsiteY19" fmla="*/ 1189948 h 1252909"/>
              <a:gd name="connsiteX20" fmla="*/ 25184 w 1498454"/>
              <a:gd name="connsiteY20" fmla="*/ 1108100 h 1252909"/>
              <a:gd name="connsiteX21" fmla="*/ 220361 w 1498454"/>
              <a:gd name="connsiteY21" fmla="*/ 560346 h 1252909"/>
              <a:gd name="connsiteX22" fmla="*/ 0 w 1498454"/>
              <a:gd name="connsiteY22" fmla="*/ 289617 h 1252909"/>
              <a:gd name="connsiteX23" fmla="*/ 295913 w 1498454"/>
              <a:gd name="connsiteY23" fmla="*/ 0 h 125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98454" h="1252909">
                <a:moveTo>
                  <a:pt x="1196245" y="0"/>
                </a:moveTo>
                <a:cubicBezTo>
                  <a:pt x="1301179" y="0"/>
                  <a:pt x="1377781" y="22036"/>
                  <a:pt x="1426050" y="66108"/>
                </a:cubicBezTo>
                <a:cubicBezTo>
                  <a:pt x="1474319" y="110180"/>
                  <a:pt x="1498454" y="186782"/>
                  <a:pt x="1498454" y="295913"/>
                </a:cubicBezTo>
                <a:cubicBezTo>
                  <a:pt x="1498454" y="367268"/>
                  <a:pt x="1483763" y="441771"/>
                  <a:pt x="1454382" y="519422"/>
                </a:cubicBezTo>
                <a:cubicBezTo>
                  <a:pt x="1425001" y="597073"/>
                  <a:pt x="1393521" y="671576"/>
                  <a:pt x="1359941" y="742931"/>
                </a:cubicBezTo>
                <a:lnTo>
                  <a:pt x="1133285" y="1252909"/>
                </a:lnTo>
                <a:lnTo>
                  <a:pt x="975884" y="1252909"/>
                </a:lnTo>
                <a:cubicBezTo>
                  <a:pt x="929713" y="1252909"/>
                  <a:pt x="906628" y="1231922"/>
                  <a:pt x="906628" y="1189948"/>
                </a:cubicBezTo>
                <a:cubicBezTo>
                  <a:pt x="906628" y="1168962"/>
                  <a:pt x="912924" y="1141679"/>
                  <a:pt x="925516" y="1108100"/>
                </a:cubicBezTo>
                <a:lnTo>
                  <a:pt x="1120693" y="560346"/>
                </a:lnTo>
                <a:cubicBezTo>
                  <a:pt x="973785" y="539359"/>
                  <a:pt x="900332" y="449116"/>
                  <a:pt x="900332" y="289617"/>
                </a:cubicBezTo>
                <a:cubicBezTo>
                  <a:pt x="900332" y="96539"/>
                  <a:pt x="998970" y="0"/>
                  <a:pt x="1196245" y="0"/>
                </a:cubicBezTo>
                <a:close/>
                <a:moveTo>
                  <a:pt x="295913" y="0"/>
                </a:moveTo>
                <a:cubicBezTo>
                  <a:pt x="400847" y="0"/>
                  <a:pt x="477449" y="22036"/>
                  <a:pt x="525718" y="66108"/>
                </a:cubicBezTo>
                <a:cubicBezTo>
                  <a:pt x="573988" y="110180"/>
                  <a:pt x="598123" y="186782"/>
                  <a:pt x="598123" y="295913"/>
                </a:cubicBezTo>
                <a:cubicBezTo>
                  <a:pt x="598123" y="367268"/>
                  <a:pt x="583432" y="441771"/>
                  <a:pt x="554050" y="519422"/>
                </a:cubicBezTo>
                <a:cubicBezTo>
                  <a:pt x="524669" y="597073"/>
                  <a:pt x="493189" y="671576"/>
                  <a:pt x="459610" y="742931"/>
                </a:cubicBezTo>
                <a:lnTo>
                  <a:pt x="232953" y="1252909"/>
                </a:lnTo>
                <a:lnTo>
                  <a:pt x="75553" y="1252909"/>
                </a:lnTo>
                <a:cubicBezTo>
                  <a:pt x="29382" y="1252909"/>
                  <a:pt x="6296" y="1231922"/>
                  <a:pt x="6296" y="1189948"/>
                </a:cubicBezTo>
                <a:cubicBezTo>
                  <a:pt x="6296" y="1168962"/>
                  <a:pt x="12592" y="1141679"/>
                  <a:pt x="25184" y="1108100"/>
                </a:cubicBezTo>
                <a:lnTo>
                  <a:pt x="220361" y="560346"/>
                </a:lnTo>
                <a:cubicBezTo>
                  <a:pt x="73454" y="539359"/>
                  <a:pt x="0" y="449116"/>
                  <a:pt x="0" y="289617"/>
                </a:cubicBezTo>
                <a:cubicBezTo>
                  <a:pt x="0" y="96539"/>
                  <a:pt x="98638" y="0"/>
                  <a:pt x="2959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760">
              <a:solidFill>
                <a:schemeClr val="accent4"/>
              </a:solidFill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FF594C-327E-4F15-9A58-F88A79A1E4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325" y="1780904"/>
            <a:ext cx="4251116" cy="1638300"/>
          </a:xfrm>
        </p:spPr>
        <p:txBody>
          <a:bodyPr anchor="ctr"/>
          <a:lstStyle>
            <a:lvl1pPr marL="64291" indent="-64291">
              <a:lnSpc>
                <a:spcPct val="110000"/>
              </a:lnSpc>
              <a:buNone/>
              <a:defRPr sz="2100">
                <a:solidFill>
                  <a:schemeClr val="bg1"/>
                </a:solidFill>
              </a:defRPr>
            </a:lvl1pPr>
          </a:lstStyle>
          <a:p>
            <a:pPr marL="85721" indent="-85721">
              <a:lnSpc>
                <a:spcPct val="110000"/>
              </a:lnSpc>
            </a:pPr>
            <a:r>
              <a:rPr lang="en-US" sz="2100">
                <a:solidFill>
                  <a:srgbClr val="FFFFFF"/>
                </a:solidFill>
                <a:latin typeface="+mn-lt"/>
              </a:rPr>
              <a:t>“Type a headline, statement or question here and adjust text size for the best fit.”</a:t>
            </a:r>
          </a:p>
        </p:txBody>
      </p:sp>
    </p:spTree>
    <p:extLst>
      <p:ext uri="{BB962C8B-B14F-4D97-AF65-F5344CB8AC3E}">
        <p14:creationId xmlns:p14="http://schemas.microsoft.com/office/powerpoint/2010/main" val="425538441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FF714-E2AA-40B2-8C4B-79E5CD6AE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ular Callout 3">
            <a:extLst>
              <a:ext uri="{FF2B5EF4-FFF2-40B4-BE49-F238E27FC236}">
                <a16:creationId xmlns:a16="http://schemas.microsoft.com/office/drawing/2014/main" id="{0293AA65-A122-4602-8D70-F7F1FE69117B}"/>
              </a:ext>
            </a:extLst>
          </p:cNvPr>
          <p:cNvSpPr/>
          <p:nvPr/>
        </p:nvSpPr>
        <p:spPr>
          <a:xfrm>
            <a:off x="4598126" y="1425180"/>
            <a:ext cx="3314700" cy="1950244"/>
          </a:xfrm>
          <a:prstGeom prst="wedgeRectCallout">
            <a:avLst>
              <a:gd name="adj1" fmla="val -32463"/>
              <a:gd name="adj2" fmla="val 8612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D34E145-1555-4254-B0E5-B21E1C5F3F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7442" y="1623419"/>
            <a:ext cx="2828925" cy="155376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8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within this text box set inside the callout block</a:t>
            </a:r>
          </a:p>
        </p:txBody>
      </p:sp>
      <p:sp>
        <p:nvSpPr>
          <p:cNvPr id="5" name="Rectangular Callout 6">
            <a:extLst>
              <a:ext uri="{FF2B5EF4-FFF2-40B4-BE49-F238E27FC236}">
                <a16:creationId xmlns:a16="http://schemas.microsoft.com/office/drawing/2014/main" id="{A004C156-F3FC-4D27-B32D-7985269A5FC2}"/>
              </a:ext>
            </a:extLst>
          </p:cNvPr>
          <p:cNvSpPr/>
          <p:nvPr/>
        </p:nvSpPr>
        <p:spPr>
          <a:xfrm>
            <a:off x="1138766" y="2571750"/>
            <a:ext cx="3314700" cy="1950244"/>
          </a:xfrm>
          <a:prstGeom prst="wedgeRectCallout">
            <a:avLst>
              <a:gd name="adj1" fmla="val 36527"/>
              <a:gd name="adj2" fmla="val -7925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A59D92-2296-4C2B-9F20-4DE4BF83C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2718" y="2769989"/>
            <a:ext cx="2953941" cy="155376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8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within this text box set inside the callout block</a:t>
            </a:r>
          </a:p>
        </p:txBody>
      </p:sp>
    </p:spTree>
    <p:extLst>
      <p:ext uri="{BB962C8B-B14F-4D97-AF65-F5344CB8AC3E}">
        <p14:creationId xmlns:p14="http://schemas.microsoft.com/office/powerpoint/2010/main" val="222273909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7CD2-D678-4153-8219-3ACD31B0D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ular Callout 8">
            <a:extLst>
              <a:ext uri="{FF2B5EF4-FFF2-40B4-BE49-F238E27FC236}">
                <a16:creationId xmlns:a16="http://schemas.microsoft.com/office/drawing/2014/main" id="{F474BFB4-D78A-4E00-B265-5D873A5DE182}"/>
              </a:ext>
            </a:extLst>
          </p:cNvPr>
          <p:cNvSpPr/>
          <p:nvPr/>
        </p:nvSpPr>
        <p:spPr>
          <a:xfrm>
            <a:off x="5769341" y="1884844"/>
            <a:ext cx="2110978" cy="1950244"/>
          </a:xfrm>
          <a:prstGeom prst="wedgeRectCallout">
            <a:avLst>
              <a:gd name="adj1" fmla="val 12669"/>
              <a:gd name="adj2" fmla="val 73489"/>
            </a:avLst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87B6E699-D408-4156-96E7-8935E62F8E9E}"/>
              </a:ext>
            </a:extLst>
          </p:cNvPr>
          <p:cNvSpPr/>
          <p:nvPr/>
        </p:nvSpPr>
        <p:spPr>
          <a:xfrm>
            <a:off x="3508345" y="1884844"/>
            <a:ext cx="2110978" cy="1950244"/>
          </a:xfrm>
          <a:prstGeom prst="wedgeRectCallout">
            <a:avLst>
              <a:gd name="adj1" fmla="val -33015"/>
              <a:gd name="adj2" fmla="val -65521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571EA78-6E50-40F6-892D-73DD5B515A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8363" y="2083083"/>
            <a:ext cx="1810940" cy="1553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8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within this text box set inside the callout block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194789AD-3C48-4E27-A8E7-348CB080F25E}"/>
              </a:ext>
            </a:extLst>
          </p:cNvPr>
          <p:cNvSpPr/>
          <p:nvPr/>
        </p:nvSpPr>
        <p:spPr>
          <a:xfrm>
            <a:off x="1233990" y="1884844"/>
            <a:ext cx="2110978" cy="1950244"/>
          </a:xfrm>
          <a:prstGeom prst="wedgeRectCallout">
            <a:avLst>
              <a:gd name="adj1" fmla="val -2052"/>
              <a:gd name="adj2" fmla="val 69643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E3C672-2F1C-43FC-8AC5-C481C1836D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4008" y="2083083"/>
            <a:ext cx="1810940" cy="1553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8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within this text box set inside the callout block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BFFD4AE-40D4-4839-A588-267E05F85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19359" y="2083083"/>
            <a:ext cx="1810940" cy="1553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8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within this text box set inside the callout block</a:t>
            </a:r>
          </a:p>
        </p:txBody>
      </p:sp>
    </p:spTree>
    <p:extLst>
      <p:ext uri="{BB962C8B-B14F-4D97-AF65-F5344CB8AC3E}">
        <p14:creationId xmlns:p14="http://schemas.microsoft.com/office/powerpoint/2010/main" val="404397432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D3032B-0D25-43D3-BF6A-8857F81889AB}"/>
              </a:ext>
            </a:extLst>
          </p:cNvPr>
          <p:cNvGrpSpPr/>
          <p:nvPr/>
        </p:nvGrpSpPr>
        <p:grpSpPr>
          <a:xfrm>
            <a:off x="3281269" y="1378507"/>
            <a:ext cx="2581463" cy="2185240"/>
            <a:chOff x="4375025" y="2027038"/>
            <a:chExt cx="3441950" cy="291365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6E01FA-07A7-4C80-AAF1-A1AD4F1FDF44}"/>
                </a:ext>
              </a:extLst>
            </p:cNvPr>
            <p:cNvSpPr/>
            <p:nvPr/>
          </p:nvSpPr>
          <p:spPr>
            <a:xfrm>
              <a:off x="4375025" y="2027038"/>
              <a:ext cx="3441950" cy="25525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94D985C6-CCEE-4D94-AD29-4062D1BDB2F9}"/>
                </a:ext>
              </a:extLst>
            </p:cNvPr>
            <p:cNvSpPr/>
            <p:nvPr/>
          </p:nvSpPr>
          <p:spPr>
            <a:xfrm flipV="1">
              <a:off x="6408967" y="4151402"/>
              <a:ext cx="969437" cy="78928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7500" lnSpcReduction="20000"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D52628-7EB0-4761-9D95-C2C8EB1113CC}"/>
              </a:ext>
            </a:extLst>
          </p:cNvPr>
          <p:cNvSpPr txBox="1">
            <a:spLocks/>
          </p:cNvSpPr>
          <p:nvPr/>
        </p:nvSpPr>
        <p:spPr>
          <a:xfrm>
            <a:off x="3352571" y="1733712"/>
            <a:ext cx="2510161" cy="136401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>
                <a:solidFill>
                  <a:schemeClr val="accent2"/>
                </a:solidFill>
              </a:rPr>
              <a:t>Q</a:t>
            </a:r>
            <a:r>
              <a:rPr lang="en-US" sz="6600" b="1">
                <a:solidFill>
                  <a:schemeClr val="accent4"/>
                </a:solidFill>
              </a:rPr>
              <a:t>&amp;</a:t>
            </a:r>
            <a:r>
              <a:rPr lang="en-US" sz="6600">
                <a:solidFill>
                  <a:schemeClr val="accent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99395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room&#10;&#10;Description automatically generated">
            <a:extLst>
              <a:ext uri="{FF2B5EF4-FFF2-40B4-BE49-F238E27FC236}">
                <a16:creationId xmlns:a16="http://schemas.microsoft.com/office/drawing/2014/main" id="{A22EABB8-05DC-4056-9BBD-B5A8915C1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56" b="4244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A12C9D-FAC9-41EA-B3BC-DA9E3B5E1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634" y="2559795"/>
            <a:ext cx="8642733" cy="1398808"/>
          </a:xfrm>
        </p:spPr>
        <p:txBody>
          <a:bodyPr>
            <a:noAutofit/>
          </a:bodyPr>
          <a:lstStyle>
            <a:lvl1pPr algn="ctr">
              <a:defRPr sz="4950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BAF651-6F8E-4B44-822A-9FA6CF387D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23" y="4019446"/>
            <a:ext cx="7935515" cy="757238"/>
          </a:xfrm>
        </p:spPr>
        <p:txBody>
          <a:bodyPr>
            <a:noAutofit/>
          </a:bodyPr>
          <a:lstStyle>
            <a:lvl1pPr algn="ctr">
              <a:defRPr sz="27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36FBD-83D0-4167-B5A8-B1ECF6429F87}"/>
              </a:ext>
            </a:extLst>
          </p:cNvPr>
          <p:cNvSpPr/>
          <p:nvPr/>
        </p:nvSpPr>
        <p:spPr>
          <a:xfrm>
            <a:off x="8760480" y="4879573"/>
            <a:ext cx="314510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A4E4EE-5DAE-4594-AAAA-E836A644BB93}" type="slidenum">
              <a:rPr lang="en-US" sz="825" b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25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94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220675"/>
            <a:ext cx="8913410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96003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4E46A-7D56-47A6-A88D-D05F8323E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9" y="802387"/>
            <a:ext cx="8911243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5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D476-A51D-534B-B2F2-614229445069}"/>
              </a:ext>
            </a:extLst>
          </p:cNvPr>
          <p:cNvSpPr/>
          <p:nvPr/>
        </p:nvSpPr>
        <p:spPr>
          <a:xfrm>
            <a:off x="0" y="0"/>
            <a:ext cx="9144000" cy="697175"/>
          </a:xfrm>
          <a:prstGeom prst="rect">
            <a:avLst/>
          </a:prstGeom>
          <a:solidFill>
            <a:schemeClr val="accent3"/>
          </a:solidFill>
          <a:ln w="38100">
            <a:noFill/>
          </a:ln>
          <a:effectLst>
            <a:outerShdw blurRad="152400" dist="38100" dir="5400000" sx="102000" sy="102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49C1F-D427-47B1-B363-A4EB2CF3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220675"/>
            <a:ext cx="7678881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57B00-CB56-7649-95D9-4CA41669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5" t="9778" b="52440"/>
          <a:stretch/>
        </p:blipFill>
        <p:spPr>
          <a:xfrm>
            <a:off x="-1" y="0"/>
            <a:ext cx="1457326" cy="6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2326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FFBAD9-B8D9-914A-8E62-CD9D523CF307}"/>
              </a:ext>
            </a:extLst>
          </p:cNvPr>
          <p:cNvSpPr/>
          <p:nvPr/>
        </p:nvSpPr>
        <p:spPr>
          <a:xfrm>
            <a:off x="0" y="0"/>
            <a:ext cx="381574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0275184-2402-CE4B-A93F-D672F83D1D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5746" y="0"/>
            <a:ext cx="5328254" cy="514972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CC63B-8CF6-4150-BDEE-2EC0485952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577" y="1907611"/>
            <a:ext cx="3260420" cy="1778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700" b="1" i="0" cap="all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5FCB6-F57E-4599-A6E1-31F82D3C9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576" y="3767367"/>
            <a:ext cx="2592524" cy="12334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21398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BC25E4-FC79-734F-B740-F7C2B1ED0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3190461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97204-B50C-0547-AB45-7BDA877E545A}"/>
              </a:ext>
            </a:extLst>
          </p:cNvPr>
          <p:cNvSpPr/>
          <p:nvPr/>
        </p:nvSpPr>
        <p:spPr>
          <a:xfrm>
            <a:off x="-1" y="3190462"/>
            <a:ext cx="9144001" cy="1953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C3BA4-A535-4987-A2AD-CB751583C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953039"/>
            <a:ext cx="7886700" cy="2139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3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641B3-75A5-4E6A-9BD8-623194F3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202776"/>
            <a:ext cx="7886700" cy="10351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8D655A-F409-4B88-ABDA-D00E7941ED6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15560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BC25E4-FC79-734F-B740-F7C2B1ED0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3190461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97204-B50C-0547-AB45-7BDA877E545A}"/>
              </a:ext>
            </a:extLst>
          </p:cNvPr>
          <p:cNvSpPr/>
          <p:nvPr/>
        </p:nvSpPr>
        <p:spPr>
          <a:xfrm>
            <a:off x="-1" y="3190462"/>
            <a:ext cx="9144001" cy="195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C3BA4-A535-4987-A2AD-CB751583C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953039"/>
            <a:ext cx="7886700" cy="2139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3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641B3-75A5-4E6A-9BD8-623194F3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202776"/>
            <a:ext cx="7886700" cy="10351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8D655A-F409-4B88-ABDA-D00E7941ED6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97121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BC25E4-FC79-734F-B740-F7C2B1ED0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3190461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97204-B50C-0547-AB45-7BDA877E545A}"/>
              </a:ext>
            </a:extLst>
          </p:cNvPr>
          <p:cNvSpPr/>
          <p:nvPr/>
        </p:nvSpPr>
        <p:spPr>
          <a:xfrm>
            <a:off x="-1" y="3190462"/>
            <a:ext cx="9144001" cy="1953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C3BA4-A535-4987-A2AD-CB751583C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953039"/>
            <a:ext cx="7886700" cy="213955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3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641B3-75A5-4E6A-9BD8-623194F3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202776"/>
            <a:ext cx="7886700" cy="10351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8D655A-F409-4B88-ABDA-D00E7941ED6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70144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BC25E4-FC79-734F-B740-F7C2B1ED0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3190461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97204-B50C-0547-AB45-7BDA877E545A}"/>
              </a:ext>
            </a:extLst>
          </p:cNvPr>
          <p:cNvSpPr/>
          <p:nvPr/>
        </p:nvSpPr>
        <p:spPr>
          <a:xfrm>
            <a:off x="-1" y="3190462"/>
            <a:ext cx="9144001" cy="1953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C3BA4-A535-4987-A2AD-CB751583C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953039"/>
            <a:ext cx="7886700" cy="2139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3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641B3-75A5-4E6A-9BD8-623194F3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202776"/>
            <a:ext cx="7886700" cy="10351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8D655A-F409-4B88-ABDA-D00E7941ED6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2705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BC25E4-FC79-734F-B740-F7C2B1ED0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3190461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97204-B50C-0547-AB45-7BDA877E545A}"/>
              </a:ext>
            </a:extLst>
          </p:cNvPr>
          <p:cNvSpPr/>
          <p:nvPr/>
        </p:nvSpPr>
        <p:spPr>
          <a:xfrm>
            <a:off x="-1" y="3190462"/>
            <a:ext cx="9144001" cy="19530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C3BA4-A535-4987-A2AD-CB751583C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953039"/>
            <a:ext cx="7886700" cy="213955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3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641B3-75A5-4E6A-9BD8-623194F3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202776"/>
            <a:ext cx="7886700" cy="10351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8D655A-F409-4B88-ABDA-D00E7941ED6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1770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CC6D394-AEDD-4311-9202-539087E7C1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9" y="1591225"/>
            <a:ext cx="1847718" cy="1590562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C2CF0-DE64-4659-B6E1-12B1D46F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48" y="1591225"/>
            <a:ext cx="1847718" cy="1590562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A0202A-BA76-46B6-94EE-3FD5DD1953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77" y="1593756"/>
            <a:ext cx="1847718" cy="1590562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075098-8B4C-48CF-BA38-7B3EC4D493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06" y="1593756"/>
            <a:ext cx="1847718" cy="1590562"/>
          </a:xfrm>
          <a:prstGeom prst="rect">
            <a:avLst/>
          </a:prstGeom>
          <a:effectLst/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1B408F-96F9-0449-9391-E4BEBFE92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6881" y="1623392"/>
            <a:ext cx="1474470" cy="1474470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49C1F-D427-47B1-B363-A4EB2CF32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319" y="1074653"/>
            <a:ext cx="7570764" cy="46691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SINGLE LINE 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81C1C5A-E604-D141-8E1C-65A9D2D42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6880" y="3209561"/>
            <a:ext cx="1461401" cy="320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b="1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2494CD96-097D-0849-853F-DF9F6903A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880" y="3551635"/>
            <a:ext cx="1461149" cy="7326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050" b="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 sz="1350"/>
            </a:lvl2pPr>
            <a:lvl3pPr marL="685800" indent="0" algn="ctr">
              <a:buFontTx/>
              <a:buNone/>
              <a:defRPr sz="1200"/>
            </a:lvl3pPr>
            <a:lvl4pPr marL="1028700" indent="0" algn="ctr">
              <a:buFontTx/>
              <a:buNone/>
              <a:defRPr sz="1050"/>
            </a:lvl4pPr>
            <a:lvl5pPr marL="1371600" indent="0" algn="ctr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9320184E-5B0D-C749-9289-19B54CA8B5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29829" y="1623392"/>
            <a:ext cx="1474470" cy="1474470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01DB3F7A-9BCB-5E44-B94E-4AD09ED3F4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34186" y="3205625"/>
            <a:ext cx="1461401" cy="320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b="1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1231416-F598-0346-AF85-EE20335352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34270" y="3547699"/>
            <a:ext cx="1461149" cy="7326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050" b="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 sz="1350"/>
            </a:lvl2pPr>
            <a:lvl3pPr marL="685800" indent="0" algn="ctr">
              <a:buFontTx/>
              <a:buNone/>
              <a:defRPr sz="1200"/>
            </a:lvl3pPr>
            <a:lvl4pPr marL="1028700" indent="0" algn="ctr">
              <a:buFontTx/>
              <a:buNone/>
              <a:defRPr sz="1050"/>
            </a:lvl4pPr>
            <a:lvl5pPr marL="1371600" indent="0" algn="ctr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0ACD5282-69E6-D944-8081-BBA4F19FF8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2778" y="1623392"/>
            <a:ext cx="1474470" cy="1474470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DCAC94B5-AA8F-FC4F-8C91-3A16937D04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491" y="3201689"/>
            <a:ext cx="1461401" cy="320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b="1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3626B5B-6D25-A148-9C37-C090333AAB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1659" y="3543763"/>
            <a:ext cx="1461149" cy="7326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050" b="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 sz="1350"/>
            </a:lvl2pPr>
            <a:lvl3pPr marL="685800" indent="0" algn="ctr">
              <a:buFontTx/>
              <a:buNone/>
              <a:defRPr sz="1200"/>
            </a:lvl3pPr>
            <a:lvl4pPr marL="1028700" indent="0" algn="ctr">
              <a:buFontTx/>
              <a:buNone/>
              <a:defRPr sz="1050"/>
            </a:lvl4pPr>
            <a:lvl5pPr marL="1371600" indent="0" algn="ctr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3CFB5CA2-2DBE-034D-BF49-7930CC2513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55726" y="1623392"/>
            <a:ext cx="1474470" cy="1474470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68626EA7-7195-8541-A1DC-FFCEEFAB59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8795" y="3197753"/>
            <a:ext cx="1461401" cy="320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b="1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33C48789-0EA4-3A47-8AD7-4F47FB64D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69047" y="3539827"/>
            <a:ext cx="1461149" cy="7326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050" b="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 sz="1350"/>
            </a:lvl2pPr>
            <a:lvl3pPr marL="685800" indent="0" algn="ctr">
              <a:buFontTx/>
              <a:buNone/>
              <a:defRPr sz="1200"/>
            </a:lvl3pPr>
            <a:lvl4pPr marL="1028700" indent="0" algn="ctr">
              <a:buFontTx/>
              <a:buNone/>
              <a:defRPr sz="1050"/>
            </a:lvl4pPr>
            <a:lvl5pPr marL="1371600" indent="0" algn="ctr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9C8A30-31C9-0E47-9A6C-8432B5CF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7219" y="361950"/>
            <a:ext cx="1520921" cy="6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1696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A2FD28-7D53-4813-87BB-0F11A699CC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4301" y="271683"/>
            <a:ext cx="7141369" cy="321248"/>
          </a:xfrm>
        </p:spPr>
        <p:txBody>
          <a:bodyPr>
            <a:normAutofit/>
          </a:bodyPr>
          <a:lstStyle>
            <a:lvl1pPr>
              <a:defRPr sz="21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CDF37-3DE7-4BFD-AD0F-730CA62E0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188" y="600867"/>
            <a:ext cx="7025817" cy="513558"/>
          </a:xfrm>
        </p:spPr>
        <p:txBody>
          <a:bodyPr anchor="t">
            <a:noAutofit/>
          </a:bodyPr>
          <a:lstStyle>
            <a:lvl1pPr>
              <a:defRPr sz="1500" b="0" i="1" cap="all" baseline="0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1E5901-7D7F-4977-996A-88992B451E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1062" y="1261263"/>
            <a:ext cx="2743200" cy="15819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26F3329F-49A8-4BFC-A80B-6D9F08C2CDB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8322" y="1261263"/>
            <a:ext cx="2743200" cy="15819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DE37D704-3E0B-4572-B977-509BD32B4F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5581" y="1261263"/>
            <a:ext cx="2743200" cy="15819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88F816-07FF-4815-98AF-3BC7ECD2F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91907" y="271684"/>
            <a:ext cx="707231" cy="8286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49F2D5E-4615-4A46-9935-913A381F2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20582" y="271684"/>
            <a:ext cx="707231" cy="8286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2915003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904B3F-75EC-4268-A8EF-E0B03EE6AC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12C9D-FAC9-41EA-B3BC-DA9E3B5E1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634" y="2559795"/>
            <a:ext cx="8642733" cy="1398808"/>
          </a:xfrm>
        </p:spPr>
        <p:txBody>
          <a:bodyPr>
            <a:noAutofit/>
          </a:bodyPr>
          <a:lstStyle>
            <a:lvl1pPr algn="ctr">
              <a:defRPr sz="4950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BAF651-6F8E-4B44-822A-9FA6CF387D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23" y="4019446"/>
            <a:ext cx="7935515" cy="757238"/>
          </a:xfrm>
        </p:spPr>
        <p:txBody>
          <a:bodyPr>
            <a:noAutofit/>
          </a:bodyPr>
          <a:lstStyle>
            <a:lvl1pPr algn="ctr">
              <a:defRPr sz="27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91691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5AE4849-23A2-47D3-B980-359D158F4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5953" y="615180"/>
            <a:ext cx="4831669" cy="50618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100" b="0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13FF67-FF54-49AF-AD79-D13FE1B2D3E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E00C0-4844-BC45-9767-D5FDB0A734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75" y="0"/>
            <a:ext cx="3681603" cy="51435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2082510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887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7" y="802387"/>
            <a:ext cx="3900486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20675"/>
            <a:ext cx="3900486" cy="4976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7AE4C6-7A4C-407C-ACA7-8756320E414F}"/>
              </a:ext>
            </a:extLst>
          </p:cNvPr>
          <p:cNvSpPr/>
          <p:nvPr/>
        </p:nvSpPr>
        <p:spPr>
          <a:xfrm>
            <a:off x="4699549" y="0"/>
            <a:ext cx="4444451" cy="5143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72E22-54FD-41BE-AEE7-D15716690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4122" y="802387"/>
            <a:ext cx="1153715" cy="134540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59722394-BBC7-4D91-90C3-3757BDFBE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00788" y="802387"/>
            <a:ext cx="1153715" cy="134540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F352EE-0A81-4B66-AB2C-FC77D34D0C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4122" y="2991387"/>
            <a:ext cx="1153715" cy="134540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A1B604A-5960-4774-99AF-79F709D455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788" y="2991386"/>
            <a:ext cx="1153715" cy="134540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126A083-20AD-4396-A576-E06A2A587E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2343" y="2160657"/>
            <a:ext cx="1637273" cy="607219"/>
          </a:xfrm>
        </p:spPr>
        <p:txBody>
          <a:bodyPr>
            <a:noAutofit/>
          </a:bodyPr>
          <a:lstStyle>
            <a:lvl1pPr algn="ctr">
              <a:defRPr sz="1350">
                <a:solidFill>
                  <a:schemeClr val="tx1"/>
                </a:solidFill>
              </a:defRPr>
            </a:lvl1pPr>
            <a:lvl2pPr marL="30956" indent="0" algn="ctr"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763C26F-2F29-43F4-98AC-00FE017400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9294" y="4351851"/>
            <a:ext cx="1637273" cy="607219"/>
          </a:xfrm>
        </p:spPr>
        <p:txBody>
          <a:bodyPr>
            <a:noAutofit/>
          </a:bodyPr>
          <a:lstStyle>
            <a:lvl1pPr algn="ctr">
              <a:defRPr sz="1350">
                <a:solidFill>
                  <a:schemeClr val="tx1"/>
                </a:solidFill>
              </a:defRPr>
            </a:lvl1pPr>
            <a:lvl2pPr marL="30956" indent="0" algn="ctr"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6951D2FD-15E7-4012-9366-9BDE7579BE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9009" y="2160657"/>
            <a:ext cx="1637273" cy="607219"/>
          </a:xfrm>
        </p:spPr>
        <p:txBody>
          <a:bodyPr>
            <a:noAutofit/>
          </a:bodyPr>
          <a:lstStyle>
            <a:lvl1pPr algn="ctr">
              <a:defRPr sz="1350">
                <a:solidFill>
                  <a:schemeClr val="tx1"/>
                </a:solidFill>
              </a:defRPr>
            </a:lvl1pPr>
            <a:lvl2pPr marL="30956" indent="0" algn="ctr"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C6CF50D8-4902-4C26-90EA-0485FD84D5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9009" y="4351851"/>
            <a:ext cx="1637273" cy="607219"/>
          </a:xfrm>
        </p:spPr>
        <p:txBody>
          <a:bodyPr>
            <a:noAutofit/>
          </a:bodyPr>
          <a:lstStyle>
            <a:lvl1pPr algn="ctr">
              <a:defRPr sz="1350">
                <a:solidFill>
                  <a:schemeClr val="tx1"/>
                </a:solidFill>
              </a:defRPr>
            </a:lvl1pPr>
            <a:lvl2pPr marL="30956" indent="0" algn="ctr"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C8CB0-A6A4-4BC1-B316-00ECB8E29C23}"/>
              </a:ext>
            </a:extLst>
          </p:cNvPr>
          <p:cNvSpPr txBox="1"/>
          <p:nvPr/>
        </p:nvSpPr>
        <p:spPr>
          <a:xfrm>
            <a:off x="5246543" y="298216"/>
            <a:ext cx="2881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ln>
                  <a:solidFill>
                    <a:schemeClr val="tx1"/>
                  </a:solidFill>
                </a:ln>
                <a:latin typeface="Ink Free" panose="03080402000500000000" pitchFamily="66" charset="0"/>
              </a:rPr>
              <a:t>today’s presenters:</a:t>
            </a:r>
          </a:p>
        </p:txBody>
      </p:sp>
    </p:spTree>
    <p:extLst>
      <p:ext uri="{BB962C8B-B14F-4D97-AF65-F5344CB8AC3E}">
        <p14:creationId xmlns:p14="http://schemas.microsoft.com/office/powerpoint/2010/main" val="21812877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07EE74-B8E8-461C-A51D-8444467A5515}"/>
              </a:ext>
            </a:extLst>
          </p:cNvPr>
          <p:cNvSpPr/>
          <p:nvPr/>
        </p:nvSpPr>
        <p:spPr>
          <a:xfrm>
            <a:off x="673316" y="3797581"/>
            <a:ext cx="1271726" cy="1125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Gateway</a:t>
            </a:r>
            <a:b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Green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R 0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G 100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B 76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547A67-F7CE-495E-A9C1-41BD6369B750}"/>
              </a:ext>
            </a:extLst>
          </p:cNvPr>
          <p:cNvSpPr/>
          <p:nvPr/>
        </p:nvSpPr>
        <p:spPr>
          <a:xfrm>
            <a:off x="2304727" y="3797581"/>
            <a:ext cx="1271726" cy="11252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Automation Ash Gray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R 83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G 86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B 90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068EA-CEA7-4B46-828E-8E8CACCD7C5A}"/>
              </a:ext>
            </a:extLst>
          </p:cNvPr>
          <p:cNvSpPr/>
          <p:nvPr/>
        </p:nvSpPr>
        <p:spPr>
          <a:xfrm>
            <a:off x="3936137" y="3797581"/>
            <a:ext cx="1271726" cy="11252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Backlog</a:t>
            </a:r>
            <a:b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Blue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 0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 77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 103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7364A-EA22-4FEE-8DA4-0B09FBD0C229}"/>
              </a:ext>
            </a:extLst>
          </p:cNvPr>
          <p:cNvSpPr/>
          <p:nvPr/>
        </p:nvSpPr>
        <p:spPr>
          <a:xfrm>
            <a:off x="5567548" y="3797581"/>
            <a:ext cx="1271726" cy="11252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OG Peapod Green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94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 160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D10FB-6AAE-4F7A-8C2A-C5F48118ACE3}"/>
              </a:ext>
            </a:extLst>
          </p:cNvPr>
          <p:cNvSpPr/>
          <p:nvPr/>
        </p:nvSpPr>
        <p:spPr>
          <a:xfrm>
            <a:off x="7198959" y="3797581"/>
            <a:ext cx="1271726" cy="11252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SEO Saffron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 255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 198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 0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22DF9-382A-469E-88C5-EA5A44292814}"/>
              </a:ext>
            </a:extLst>
          </p:cNvPr>
          <p:cNvSpPr/>
          <p:nvPr/>
        </p:nvSpPr>
        <p:spPr>
          <a:xfrm>
            <a:off x="235458" y="3208222"/>
            <a:ext cx="58015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i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Ink Free" panose="03080402000500000000" pitchFamily="66" charset="0"/>
              </a:rPr>
              <a:t>For callouts or accents, we will use Ink Free font.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F1523-6E14-4FA8-98CB-BEF5F07BCED0}"/>
              </a:ext>
            </a:extLst>
          </p:cNvPr>
          <p:cNvSpPr txBox="1"/>
          <p:nvPr/>
        </p:nvSpPr>
        <p:spPr>
          <a:xfrm>
            <a:off x="114301" y="751267"/>
            <a:ext cx="8913320" cy="25307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sz="1500"/>
              <a:t>For all internal communications, we will use the MS-Office compliant Arial Black and Arial fonts. You can delete this slide when using this deck.</a:t>
            </a:r>
          </a:p>
          <a:p>
            <a:pPr>
              <a:spcAft>
                <a:spcPts val="900"/>
              </a:spcAft>
            </a:pPr>
            <a:r>
              <a:rPr lang="en-US" sz="1500"/>
              <a:t>Headings will be </a:t>
            </a:r>
            <a:r>
              <a:rPr lang="en-US" sz="1500">
                <a:latin typeface="Arial Black" panose="020B0A04020102020204" pitchFamily="34" charset="0"/>
              </a:rPr>
              <a:t>Arial Black</a:t>
            </a:r>
          </a:p>
          <a:p>
            <a:pPr>
              <a:spcAft>
                <a:spcPts val="900"/>
              </a:spcAft>
            </a:pPr>
            <a:r>
              <a:rPr lang="en-US" sz="1500"/>
              <a:t>Body copy will be in Arial font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500"/>
              <a:t>Arial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500" i="1"/>
              <a:t>Arial Italic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500" b="1"/>
              <a:t>Arial Bold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500" b="1" i="1"/>
              <a:t>Arial Bold Italic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420B9-8B27-4CF7-AD4B-DA4BAABC23DC}"/>
              </a:ext>
            </a:extLst>
          </p:cNvPr>
          <p:cNvSpPr txBox="1"/>
          <p:nvPr/>
        </p:nvSpPr>
        <p:spPr>
          <a:xfrm>
            <a:off x="114301" y="227690"/>
            <a:ext cx="891332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>
                <a:latin typeface="Arial Black" panose="020B0A04020102020204" pitchFamily="34" charset="0"/>
              </a:rPr>
              <a:t>THIS IS THE OFFICIAL PDL POWERPOINT TEMPLATE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EBD90C7D-AE9A-4FDD-8EAE-8782379737CC}"/>
              </a:ext>
            </a:extLst>
          </p:cNvPr>
          <p:cNvSpPr/>
          <p:nvPr/>
        </p:nvSpPr>
        <p:spPr>
          <a:xfrm>
            <a:off x="5819502" y="2149103"/>
            <a:ext cx="2207624" cy="999309"/>
          </a:xfrm>
          <a:prstGeom prst="wedgeRectCallout">
            <a:avLst>
              <a:gd name="adj1" fmla="val -47539"/>
              <a:gd name="adj2" fmla="val 69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>
                <a:latin typeface="Arial Black" panose="020B0A04020102020204" pitchFamily="34" charset="0"/>
              </a:rPr>
              <a:t>Pro Tip:</a:t>
            </a:r>
          </a:p>
          <a:p>
            <a:pPr algn="ctr"/>
            <a:r>
              <a:rPr lang="en-US" sz="1200" b="0"/>
              <a:t>To make Ink Free really stand out, go to the Format Tab and outline the text with the same color as the text fill.</a:t>
            </a:r>
          </a:p>
        </p:txBody>
      </p:sp>
    </p:spTree>
    <p:extLst>
      <p:ext uri="{BB962C8B-B14F-4D97-AF65-F5344CB8AC3E}">
        <p14:creationId xmlns:p14="http://schemas.microsoft.com/office/powerpoint/2010/main" val="269836676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75420B9-8B27-4CF7-AD4B-DA4BAABC23DC}"/>
              </a:ext>
            </a:extLst>
          </p:cNvPr>
          <p:cNvSpPr txBox="1"/>
          <p:nvPr/>
        </p:nvSpPr>
        <p:spPr>
          <a:xfrm>
            <a:off x="114301" y="66107"/>
            <a:ext cx="891332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>
                <a:latin typeface="Arial Black" panose="020B0A04020102020204" pitchFamily="34" charset="0"/>
              </a:rPr>
              <a:t>PLEASE FOLLOW THESE RULES WHEN USING THE TEMPLATE: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8C1E1D2-BEC4-4411-9761-5C6DE65A0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201955"/>
              </p:ext>
            </p:extLst>
          </p:nvPr>
        </p:nvGraphicFramePr>
        <p:xfrm>
          <a:off x="138111" y="852015"/>
          <a:ext cx="8913320" cy="40005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28358">
                  <a:extLst>
                    <a:ext uri="{9D8B030D-6E8A-4147-A177-3AD203B41FA5}">
                      <a16:colId xmlns:a16="http://schemas.microsoft.com/office/drawing/2014/main" val="1775801010"/>
                    </a:ext>
                  </a:extLst>
                </a:gridCol>
                <a:gridCol w="1693405">
                  <a:extLst>
                    <a:ext uri="{9D8B030D-6E8A-4147-A177-3AD203B41FA5}">
                      <a16:colId xmlns:a16="http://schemas.microsoft.com/office/drawing/2014/main" val="370101923"/>
                    </a:ext>
                  </a:extLst>
                </a:gridCol>
                <a:gridCol w="6791557">
                  <a:extLst>
                    <a:ext uri="{9D8B030D-6E8A-4147-A177-3AD203B41FA5}">
                      <a16:colId xmlns:a16="http://schemas.microsoft.com/office/drawing/2014/main" val="3355030824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Gateway Green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be used as an accent shape</a:t>
                      </a:r>
                    </a:p>
                    <a:p>
                      <a:r>
                        <a:rPr lang="en-US" sz="1200"/>
                        <a:t>Can be used as a background when paired with </a:t>
                      </a:r>
                      <a:r>
                        <a:rPr lang="en-US" sz="1200" b="1"/>
                        <a:t>white font</a:t>
                      </a:r>
                    </a:p>
                    <a:p>
                      <a:r>
                        <a:rPr lang="en-US" sz="1200"/>
                        <a:t>Can be used as headline text </a:t>
                      </a:r>
                      <a:endParaRPr lang="en-US" sz="1200" b="1"/>
                    </a:p>
                    <a:p>
                      <a:r>
                        <a:rPr lang="en-US" sz="1200" b="0"/>
                        <a:t>Can be used for body text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336304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Backlog Blue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be used as an accent shape</a:t>
                      </a:r>
                    </a:p>
                    <a:p>
                      <a:r>
                        <a:rPr lang="en-US" sz="1200"/>
                        <a:t>Can be used as a background when paired with </a:t>
                      </a:r>
                      <a:r>
                        <a:rPr lang="en-US" sz="1200" b="1"/>
                        <a:t>white font</a:t>
                      </a:r>
                    </a:p>
                    <a:p>
                      <a:r>
                        <a:rPr lang="en-US" sz="1200"/>
                        <a:t>Can be used as headline text </a:t>
                      </a:r>
                      <a:endParaRPr lang="en-US" sz="1200" b="1"/>
                    </a:p>
                    <a:p>
                      <a:r>
                        <a:rPr lang="en-US" sz="1200" b="0"/>
                        <a:t>Can be used for body text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6349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Automation Ash Gray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be used as an accent shape</a:t>
                      </a:r>
                    </a:p>
                    <a:p>
                      <a:r>
                        <a:rPr lang="en-US" sz="1200"/>
                        <a:t>Can be used as a background when paired with </a:t>
                      </a:r>
                      <a:r>
                        <a:rPr lang="en-US" sz="1200" b="1"/>
                        <a:t>white font</a:t>
                      </a:r>
                    </a:p>
                    <a:p>
                      <a:r>
                        <a:rPr lang="en-US" sz="1200"/>
                        <a:t>Can be used as headline text </a:t>
                      </a:r>
                      <a:endParaRPr lang="en-US" sz="1200" b="1"/>
                    </a:p>
                    <a:p>
                      <a:r>
                        <a:rPr lang="en-US" sz="1200" b="0"/>
                        <a:t>Can be used for body text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72217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OG Peapod Green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be used as an accent shape</a:t>
                      </a:r>
                    </a:p>
                    <a:p>
                      <a:r>
                        <a:rPr lang="en-US" sz="1200"/>
                        <a:t>Can be used as a background when paired with </a:t>
                      </a:r>
                      <a:r>
                        <a:rPr lang="en-US" sz="1200" b="1"/>
                        <a:t>black font</a:t>
                      </a:r>
                    </a:p>
                    <a:p>
                      <a:r>
                        <a:rPr lang="en-US" sz="1200"/>
                        <a:t>Can be used as a headline when font size </a:t>
                      </a:r>
                      <a:r>
                        <a:rPr lang="en-US" sz="1200" b="1"/>
                        <a:t>is larger than 18pt and bold</a:t>
                      </a:r>
                    </a:p>
                    <a:p>
                      <a:r>
                        <a:rPr lang="en-US" sz="1200" b="1"/>
                        <a:t>Cannot be used for body text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03624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SEO Saffron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be used as an accent shape</a:t>
                      </a:r>
                    </a:p>
                    <a:p>
                      <a:r>
                        <a:rPr lang="en-US" sz="1200"/>
                        <a:t>Can be used as a background when paired with </a:t>
                      </a:r>
                      <a:r>
                        <a:rPr lang="en-US" sz="1200" b="1"/>
                        <a:t>black font</a:t>
                      </a:r>
                    </a:p>
                    <a:p>
                      <a:r>
                        <a:rPr lang="en-US" sz="1200" b="1"/>
                        <a:t>Cannot be used as a headline</a:t>
                      </a:r>
                      <a:r>
                        <a:rPr lang="en-US" sz="1200"/>
                        <a:t> </a:t>
                      </a:r>
                    </a:p>
                    <a:p>
                      <a:r>
                        <a:rPr lang="en-US" sz="1200" b="1"/>
                        <a:t>Cannot be used for body text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046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578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676400" y="1412350"/>
            <a:ext cx="4637700" cy="23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2508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1208"/>
            <a:ext cx="7772400" cy="44577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2700" b="0" spc="-56" dirty="0">
                <a:latin typeface="+mj-lt"/>
              </a:defRPr>
            </a:lvl1pPr>
          </a:lstStyle>
          <a:p>
            <a:pPr lvl="0" defTabSz="51435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0694052"/>
      </p:ext>
    </p:extLst>
  </p:cSld>
  <p:clrMapOvr>
    <a:masterClrMapping/>
  </p:clrMapOvr>
  <p:transition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1208"/>
            <a:ext cx="7772400" cy="44577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2700" b="0" spc="-56" dirty="0">
                <a:latin typeface="+mj-lt"/>
              </a:defRPr>
            </a:lvl1pPr>
          </a:lstStyle>
          <a:p>
            <a:pPr lvl="0" defTabSz="51435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D545910-EC58-4E59-AC9B-9F096DAB35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6228" y="349758"/>
            <a:ext cx="2516886" cy="1524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b="1" kern="0" cap="all" spc="188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171450" lvl="0" indent="-17145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565566619"/>
      </p:ext>
    </p:extLst>
  </p:cSld>
  <p:clrMapOvr>
    <a:masterClrMapping/>
  </p:clrMapOvr>
  <p:transition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, Subhead &amp;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B912B5A-4EFE-4F10-9322-C971DDF230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0256939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B912B5A-4EFE-4F10-9322-C971DDF23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CF43516-C935-4785-8727-EA48BADEDCC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0" i="0" baseline="0">
              <a:latin typeface="Chronicle Display Black" pitchFamily="50" charset="0"/>
              <a:sym typeface="Chronicle Display Black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AB292-D9D0-4411-8456-90C02DB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25" y="502158"/>
            <a:ext cx="4603134" cy="286044"/>
          </a:xfr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8CA61B-8DBB-4395-9E9F-405E5CBF79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05213" cy="51435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50516E-641C-4EFA-8CA7-4E0C60B42C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8125" y="788202"/>
            <a:ext cx="4603134" cy="286044"/>
          </a:xfr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r>
              <a:rPr lang="en-US" sz="1050"/>
              <a:t>Click to edit Master text styles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0280C66-47F5-4458-AA31-95CF3025E3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8125" y="349758"/>
            <a:ext cx="2516886" cy="1524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b="1" kern="0" cap="all" spc="188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171450" lvl="0" indent="-17145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2857852309"/>
      </p:ext>
    </p:extLst>
  </p:cSld>
  <p:clrMapOvr>
    <a:masterClrMapping/>
  </p:clrMapOvr>
  <p:transition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">
    <p:bg>
      <p:bgPr>
        <a:solidFill>
          <a:srgbClr val="FDD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44B521E-45B1-4DF5-AF83-CF81FF72A0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0129429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44B521E-45B1-4DF5-AF83-CF81FF72A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9F01BCD-D0E7-4C16-818C-FDF6C61207F4}"/>
              </a:ext>
            </a:extLst>
          </p:cNvPr>
          <p:cNvGrpSpPr/>
          <p:nvPr userDrawn="1"/>
        </p:nvGrpSpPr>
        <p:grpSpPr>
          <a:xfrm>
            <a:off x="4943284" y="1679979"/>
            <a:ext cx="1839554" cy="2057686"/>
            <a:chOff x="6953285" y="3278976"/>
            <a:chExt cx="1506831" cy="16917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5AD732-4189-4F7D-8A59-BEA1A0C746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91345" y="3278976"/>
              <a:ext cx="1168771" cy="1682464"/>
              <a:chOff x="5614264" y="2194216"/>
              <a:chExt cx="2755900" cy="3967163"/>
            </a:xfrm>
          </p:grpSpPr>
          <p:sp>
            <p:nvSpPr>
              <p:cNvPr id="7" name="Freeform 55">
                <a:extLst>
                  <a:ext uri="{FF2B5EF4-FFF2-40B4-BE49-F238E27FC236}">
                    <a16:creationId xmlns:a16="http://schemas.microsoft.com/office/drawing/2014/main" id="{4E44469E-381F-4E01-A7CB-1C0D52CCB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264" y="2194216"/>
                <a:ext cx="2755900" cy="3967163"/>
              </a:xfrm>
              <a:custGeom>
                <a:avLst/>
                <a:gdLst>
                  <a:gd name="T0" fmla="*/ 1484 w 1736"/>
                  <a:gd name="T1" fmla="*/ 1601 h 2499"/>
                  <a:gd name="T2" fmla="*/ 1675 w 1736"/>
                  <a:gd name="T3" fmla="*/ 999 h 2499"/>
                  <a:gd name="T4" fmla="*/ 1696 w 1736"/>
                  <a:gd name="T5" fmla="*/ 908 h 2499"/>
                  <a:gd name="T6" fmla="*/ 1705 w 1736"/>
                  <a:gd name="T7" fmla="*/ 815 h 2499"/>
                  <a:gd name="T8" fmla="*/ 1705 w 1736"/>
                  <a:gd name="T9" fmla="*/ 745 h 2499"/>
                  <a:gd name="T10" fmla="*/ 1690 w 1736"/>
                  <a:gd name="T11" fmla="*/ 632 h 2499"/>
                  <a:gd name="T12" fmla="*/ 1660 w 1736"/>
                  <a:gd name="T13" fmla="*/ 526 h 2499"/>
                  <a:gd name="T14" fmla="*/ 1614 w 1736"/>
                  <a:gd name="T15" fmla="*/ 424 h 2499"/>
                  <a:gd name="T16" fmla="*/ 1555 w 1736"/>
                  <a:gd name="T17" fmla="*/ 334 h 2499"/>
                  <a:gd name="T18" fmla="*/ 1484 w 1736"/>
                  <a:gd name="T19" fmla="*/ 252 h 2499"/>
                  <a:gd name="T20" fmla="*/ 1403 w 1736"/>
                  <a:gd name="T21" fmla="*/ 180 h 2499"/>
                  <a:gd name="T22" fmla="*/ 1310 w 1736"/>
                  <a:gd name="T23" fmla="*/ 122 h 2499"/>
                  <a:gd name="T24" fmla="*/ 1210 w 1736"/>
                  <a:gd name="T25" fmla="*/ 76 h 2499"/>
                  <a:gd name="T26" fmla="*/ 1103 w 1736"/>
                  <a:gd name="T27" fmla="*/ 46 h 2499"/>
                  <a:gd name="T28" fmla="*/ 990 w 1736"/>
                  <a:gd name="T29" fmla="*/ 32 h 2499"/>
                  <a:gd name="T30" fmla="*/ 914 w 1736"/>
                  <a:gd name="T31" fmla="*/ 32 h 2499"/>
                  <a:gd name="T32" fmla="*/ 801 w 1736"/>
                  <a:gd name="T33" fmla="*/ 46 h 2499"/>
                  <a:gd name="T34" fmla="*/ 693 w 1736"/>
                  <a:gd name="T35" fmla="*/ 76 h 2499"/>
                  <a:gd name="T36" fmla="*/ 593 w 1736"/>
                  <a:gd name="T37" fmla="*/ 122 h 2499"/>
                  <a:gd name="T38" fmla="*/ 500 w 1736"/>
                  <a:gd name="T39" fmla="*/ 180 h 2499"/>
                  <a:gd name="T40" fmla="*/ 419 w 1736"/>
                  <a:gd name="T41" fmla="*/ 252 h 2499"/>
                  <a:gd name="T42" fmla="*/ 349 w 1736"/>
                  <a:gd name="T43" fmla="*/ 334 h 2499"/>
                  <a:gd name="T44" fmla="*/ 289 w 1736"/>
                  <a:gd name="T45" fmla="*/ 424 h 2499"/>
                  <a:gd name="T46" fmla="*/ 243 w 1736"/>
                  <a:gd name="T47" fmla="*/ 526 h 2499"/>
                  <a:gd name="T48" fmla="*/ 213 w 1736"/>
                  <a:gd name="T49" fmla="*/ 632 h 2499"/>
                  <a:gd name="T50" fmla="*/ 198 w 1736"/>
                  <a:gd name="T51" fmla="*/ 745 h 2499"/>
                  <a:gd name="T52" fmla="*/ 197 w 1736"/>
                  <a:gd name="T53" fmla="*/ 882 h 2499"/>
                  <a:gd name="T54" fmla="*/ 265 w 1736"/>
                  <a:gd name="T55" fmla="*/ 1845 h 2499"/>
                  <a:gd name="T56" fmla="*/ 658 w 1736"/>
                  <a:gd name="T57" fmla="*/ 2188 h 2499"/>
                  <a:gd name="T58" fmla="*/ 198 w 1736"/>
                  <a:gd name="T59" fmla="*/ 1391 h 2499"/>
                  <a:gd name="T60" fmla="*/ 167 w 1736"/>
                  <a:gd name="T61" fmla="*/ 784 h 2499"/>
                  <a:gd name="T62" fmla="*/ 172 w 1736"/>
                  <a:gd name="T63" fmla="*/ 704 h 2499"/>
                  <a:gd name="T64" fmla="*/ 193 w 1736"/>
                  <a:gd name="T65" fmla="*/ 589 h 2499"/>
                  <a:gd name="T66" fmla="*/ 230 w 1736"/>
                  <a:gd name="T67" fmla="*/ 480 h 2499"/>
                  <a:gd name="T68" fmla="*/ 282 w 1736"/>
                  <a:gd name="T69" fmla="*/ 378 h 2499"/>
                  <a:gd name="T70" fmla="*/ 347 w 1736"/>
                  <a:gd name="T71" fmla="*/ 285 h 2499"/>
                  <a:gd name="T72" fmla="*/ 424 w 1736"/>
                  <a:gd name="T73" fmla="*/ 204 h 2499"/>
                  <a:gd name="T74" fmla="*/ 513 w 1736"/>
                  <a:gd name="T75" fmla="*/ 133 h 2499"/>
                  <a:gd name="T76" fmla="*/ 612 w 1736"/>
                  <a:gd name="T77" fmla="*/ 78 h 2499"/>
                  <a:gd name="T78" fmla="*/ 719 w 1736"/>
                  <a:gd name="T79" fmla="*/ 35 h 2499"/>
                  <a:gd name="T80" fmla="*/ 832 w 1736"/>
                  <a:gd name="T81" fmla="*/ 9 h 2499"/>
                  <a:gd name="T82" fmla="*/ 953 w 1736"/>
                  <a:gd name="T83" fmla="*/ 0 h 2499"/>
                  <a:gd name="T84" fmla="*/ 1032 w 1736"/>
                  <a:gd name="T85" fmla="*/ 4 h 2499"/>
                  <a:gd name="T86" fmla="*/ 1147 w 1736"/>
                  <a:gd name="T87" fmla="*/ 24 h 2499"/>
                  <a:gd name="T88" fmla="*/ 1256 w 1736"/>
                  <a:gd name="T89" fmla="*/ 61 h 2499"/>
                  <a:gd name="T90" fmla="*/ 1358 w 1736"/>
                  <a:gd name="T91" fmla="*/ 113 h 2499"/>
                  <a:gd name="T92" fmla="*/ 1451 w 1736"/>
                  <a:gd name="T93" fmla="*/ 180 h 2499"/>
                  <a:gd name="T94" fmla="*/ 1532 w 1736"/>
                  <a:gd name="T95" fmla="*/ 258 h 2499"/>
                  <a:gd name="T96" fmla="*/ 1601 w 1736"/>
                  <a:gd name="T97" fmla="*/ 346 h 2499"/>
                  <a:gd name="T98" fmla="*/ 1658 w 1736"/>
                  <a:gd name="T99" fmla="*/ 445 h 2499"/>
                  <a:gd name="T100" fmla="*/ 1701 w 1736"/>
                  <a:gd name="T101" fmla="*/ 552 h 2499"/>
                  <a:gd name="T102" fmla="*/ 1727 w 1736"/>
                  <a:gd name="T103" fmla="*/ 665 h 2499"/>
                  <a:gd name="T104" fmla="*/ 1736 w 1736"/>
                  <a:gd name="T105" fmla="*/ 784 h 2499"/>
                  <a:gd name="T106" fmla="*/ 1733 w 1736"/>
                  <a:gd name="T107" fmla="*/ 849 h 2499"/>
                  <a:gd name="T108" fmla="*/ 1720 w 1736"/>
                  <a:gd name="T109" fmla="*/ 945 h 2499"/>
                  <a:gd name="T110" fmla="*/ 1694 w 1736"/>
                  <a:gd name="T111" fmla="*/ 1038 h 2499"/>
                  <a:gd name="T112" fmla="*/ 1625 w 1736"/>
                  <a:gd name="T113" fmla="*/ 2499 h 2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36" h="2499">
                    <a:moveTo>
                      <a:pt x="1625" y="2499"/>
                    </a:moveTo>
                    <a:lnTo>
                      <a:pt x="1484" y="1603"/>
                    </a:lnTo>
                    <a:lnTo>
                      <a:pt x="1484" y="1601"/>
                    </a:lnTo>
                    <a:lnTo>
                      <a:pt x="1664" y="1028"/>
                    </a:lnTo>
                    <a:lnTo>
                      <a:pt x="1664" y="1028"/>
                    </a:lnTo>
                    <a:lnTo>
                      <a:pt x="1675" y="999"/>
                    </a:lnTo>
                    <a:lnTo>
                      <a:pt x="1683" y="969"/>
                    </a:lnTo>
                    <a:lnTo>
                      <a:pt x="1690" y="939"/>
                    </a:lnTo>
                    <a:lnTo>
                      <a:pt x="1696" y="908"/>
                    </a:lnTo>
                    <a:lnTo>
                      <a:pt x="1699" y="878"/>
                    </a:lnTo>
                    <a:lnTo>
                      <a:pt x="1703" y="847"/>
                    </a:lnTo>
                    <a:lnTo>
                      <a:pt x="1705" y="815"/>
                    </a:lnTo>
                    <a:lnTo>
                      <a:pt x="1705" y="784"/>
                    </a:lnTo>
                    <a:lnTo>
                      <a:pt x="1705" y="784"/>
                    </a:lnTo>
                    <a:lnTo>
                      <a:pt x="1705" y="745"/>
                    </a:lnTo>
                    <a:lnTo>
                      <a:pt x="1701" y="708"/>
                    </a:lnTo>
                    <a:lnTo>
                      <a:pt x="1697" y="669"/>
                    </a:lnTo>
                    <a:lnTo>
                      <a:pt x="1690" y="632"/>
                    </a:lnTo>
                    <a:lnTo>
                      <a:pt x="1683" y="597"/>
                    </a:lnTo>
                    <a:lnTo>
                      <a:pt x="1671" y="560"/>
                    </a:lnTo>
                    <a:lnTo>
                      <a:pt x="1660" y="526"/>
                    </a:lnTo>
                    <a:lnTo>
                      <a:pt x="1645" y="491"/>
                    </a:lnTo>
                    <a:lnTo>
                      <a:pt x="1631" y="458"/>
                    </a:lnTo>
                    <a:lnTo>
                      <a:pt x="1614" y="424"/>
                    </a:lnTo>
                    <a:lnTo>
                      <a:pt x="1595" y="393"/>
                    </a:lnTo>
                    <a:lnTo>
                      <a:pt x="1577" y="363"/>
                    </a:lnTo>
                    <a:lnTo>
                      <a:pt x="1555" y="334"/>
                    </a:lnTo>
                    <a:lnTo>
                      <a:pt x="1532" y="306"/>
                    </a:lnTo>
                    <a:lnTo>
                      <a:pt x="1510" y="278"/>
                    </a:lnTo>
                    <a:lnTo>
                      <a:pt x="1484" y="252"/>
                    </a:lnTo>
                    <a:lnTo>
                      <a:pt x="1458" y="226"/>
                    </a:lnTo>
                    <a:lnTo>
                      <a:pt x="1431" y="202"/>
                    </a:lnTo>
                    <a:lnTo>
                      <a:pt x="1403" y="180"/>
                    </a:lnTo>
                    <a:lnTo>
                      <a:pt x="1373" y="159"/>
                    </a:lnTo>
                    <a:lnTo>
                      <a:pt x="1342" y="139"/>
                    </a:lnTo>
                    <a:lnTo>
                      <a:pt x="1310" y="122"/>
                    </a:lnTo>
                    <a:lnTo>
                      <a:pt x="1279" y="106"/>
                    </a:lnTo>
                    <a:lnTo>
                      <a:pt x="1245" y="89"/>
                    </a:lnTo>
                    <a:lnTo>
                      <a:pt x="1210" y="76"/>
                    </a:lnTo>
                    <a:lnTo>
                      <a:pt x="1175" y="65"/>
                    </a:lnTo>
                    <a:lnTo>
                      <a:pt x="1140" y="54"/>
                    </a:lnTo>
                    <a:lnTo>
                      <a:pt x="1103" y="46"/>
                    </a:lnTo>
                    <a:lnTo>
                      <a:pt x="1066" y="39"/>
                    </a:lnTo>
                    <a:lnTo>
                      <a:pt x="1028" y="35"/>
                    </a:lnTo>
                    <a:lnTo>
                      <a:pt x="990" y="32"/>
                    </a:lnTo>
                    <a:lnTo>
                      <a:pt x="953" y="30"/>
                    </a:lnTo>
                    <a:lnTo>
                      <a:pt x="953" y="30"/>
                    </a:lnTo>
                    <a:lnTo>
                      <a:pt x="914" y="32"/>
                    </a:lnTo>
                    <a:lnTo>
                      <a:pt x="875" y="35"/>
                    </a:lnTo>
                    <a:lnTo>
                      <a:pt x="838" y="39"/>
                    </a:lnTo>
                    <a:lnTo>
                      <a:pt x="801" y="46"/>
                    </a:lnTo>
                    <a:lnTo>
                      <a:pt x="764" y="54"/>
                    </a:lnTo>
                    <a:lnTo>
                      <a:pt x="728" y="65"/>
                    </a:lnTo>
                    <a:lnTo>
                      <a:pt x="693" y="76"/>
                    </a:lnTo>
                    <a:lnTo>
                      <a:pt x="658" y="89"/>
                    </a:lnTo>
                    <a:lnTo>
                      <a:pt x="625" y="106"/>
                    </a:lnTo>
                    <a:lnTo>
                      <a:pt x="593" y="122"/>
                    </a:lnTo>
                    <a:lnTo>
                      <a:pt x="562" y="139"/>
                    </a:lnTo>
                    <a:lnTo>
                      <a:pt x="530" y="159"/>
                    </a:lnTo>
                    <a:lnTo>
                      <a:pt x="500" y="180"/>
                    </a:lnTo>
                    <a:lnTo>
                      <a:pt x="473" y="202"/>
                    </a:lnTo>
                    <a:lnTo>
                      <a:pt x="445" y="226"/>
                    </a:lnTo>
                    <a:lnTo>
                      <a:pt x="419" y="252"/>
                    </a:lnTo>
                    <a:lnTo>
                      <a:pt x="395" y="278"/>
                    </a:lnTo>
                    <a:lnTo>
                      <a:pt x="371" y="306"/>
                    </a:lnTo>
                    <a:lnTo>
                      <a:pt x="349" y="334"/>
                    </a:lnTo>
                    <a:lnTo>
                      <a:pt x="326" y="363"/>
                    </a:lnTo>
                    <a:lnTo>
                      <a:pt x="308" y="393"/>
                    </a:lnTo>
                    <a:lnTo>
                      <a:pt x="289" y="424"/>
                    </a:lnTo>
                    <a:lnTo>
                      <a:pt x="273" y="458"/>
                    </a:lnTo>
                    <a:lnTo>
                      <a:pt x="258" y="491"/>
                    </a:lnTo>
                    <a:lnTo>
                      <a:pt x="243" y="526"/>
                    </a:lnTo>
                    <a:lnTo>
                      <a:pt x="232" y="560"/>
                    </a:lnTo>
                    <a:lnTo>
                      <a:pt x="223" y="597"/>
                    </a:lnTo>
                    <a:lnTo>
                      <a:pt x="213" y="632"/>
                    </a:lnTo>
                    <a:lnTo>
                      <a:pt x="206" y="669"/>
                    </a:lnTo>
                    <a:lnTo>
                      <a:pt x="202" y="708"/>
                    </a:lnTo>
                    <a:lnTo>
                      <a:pt x="198" y="745"/>
                    </a:lnTo>
                    <a:lnTo>
                      <a:pt x="198" y="784"/>
                    </a:lnTo>
                    <a:lnTo>
                      <a:pt x="197" y="878"/>
                    </a:lnTo>
                    <a:lnTo>
                      <a:pt x="197" y="882"/>
                    </a:lnTo>
                    <a:lnTo>
                      <a:pt x="41" y="1360"/>
                    </a:lnTo>
                    <a:lnTo>
                      <a:pt x="226" y="1360"/>
                    </a:lnTo>
                    <a:lnTo>
                      <a:pt x="265" y="1845"/>
                    </a:lnTo>
                    <a:lnTo>
                      <a:pt x="632" y="1801"/>
                    </a:lnTo>
                    <a:lnTo>
                      <a:pt x="688" y="2183"/>
                    </a:lnTo>
                    <a:lnTo>
                      <a:pt x="658" y="2188"/>
                    </a:lnTo>
                    <a:lnTo>
                      <a:pt x="606" y="1834"/>
                    </a:lnTo>
                    <a:lnTo>
                      <a:pt x="237" y="1879"/>
                    </a:lnTo>
                    <a:lnTo>
                      <a:pt x="198" y="1391"/>
                    </a:lnTo>
                    <a:lnTo>
                      <a:pt x="0" y="1391"/>
                    </a:lnTo>
                    <a:lnTo>
                      <a:pt x="167" y="875"/>
                    </a:lnTo>
                    <a:lnTo>
                      <a:pt x="167" y="784"/>
                    </a:lnTo>
                    <a:lnTo>
                      <a:pt x="167" y="784"/>
                    </a:lnTo>
                    <a:lnTo>
                      <a:pt x="169" y="743"/>
                    </a:lnTo>
                    <a:lnTo>
                      <a:pt x="172" y="704"/>
                    </a:lnTo>
                    <a:lnTo>
                      <a:pt x="176" y="665"/>
                    </a:lnTo>
                    <a:lnTo>
                      <a:pt x="184" y="626"/>
                    </a:lnTo>
                    <a:lnTo>
                      <a:pt x="193" y="589"/>
                    </a:lnTo>
                    <a:lnTo>
                      <a:pt x="202" y="552"/>
                    </a:lnTo>
                    <a:lnTo>
                      <a:pt x="215" y="515"/>
                    </a:lnTo>
                    <a:lnTo>
                      <a:pt x="230" y="480"/>
                    </a:lnTo>
                    <a:lnTo>
                      <a:pt x="245" y="445"/>
                    </a:lnTo>
                    <a:lnTo>
                      <a:pt x="263" y="411"/>
                    </a:lnTo>
                    <a:lnTo>
                      <a:pt x="282" y="378"/>
                    </a:lnTo>
                    <a:lnTo>
                      <a:pt x="302" y="346"/>
                    </a:lnTo>
                    <a:lnTo>
                      <a:pt x="324" y="315"/>
                    </a:lnTo>
                    <a:lnTo>
                      <a:pt x="347" y="285"/>
                    </a:lnTo>
                    <a:lnTo>
                      <a:pt x="371" y="258"/>
                    </a:lnTo>
                    <a:lnTo>
                      <a:pt x="397" y="230"/>
                    </a:lnTo>
                    <a:lnTo>
                      <a:pt x="424" y="204"/>
                    </a:lnTo>
                    <a:lnTo>
                      <a:pt x="454" y="180"/>
                    </a:lnTo>
                    <a:lnTo>
                      <a:pt x="484" y="156"/>
                    </a:lnTo>
                    <a:lnTo>
                      <a:pt x="513" y="133"/>
                    </a:lnTo>
                    <a:lnTo>
                      <a:pt x="545" y="113"/>
                    </a:lnTo>
                    <a:lnTo>
                      <a:pt x="578" y="95"/>
                    </a:lnTo>
                    <a:lnTo>
                      <a:pt x="612" y="78"/>
                    </a:lnTo>
                    <a:lnTo>
                      <a:pt x="647" y="61"/>
                    </a:lnTo>
                    <a:lnTo>
                      <a:pt x="682" y="48"/>
                    </a:lnTo>
                    <a:lnTo>
                      <a:pt x="719" y="35"/>
                    </a:lnTo>
                    <a:lnTo>
                      <a:pt x="756" y="24"/>
                    </a:lnTo>
                    <a:lnTo>
                      <a:pt x="793" y="17"/>
                    </a:lnTo>
                    <a:lnTo>
                      <a:pt x="832" y="9"/>
                    </a:lnTo>
                    <a:lnTo>
                      <a:pt x="871" y="4"/>
                    </a:lnTo>
                    <a:lnTo>
                      <a:pt x="912" y="2"/>
                    </a:lnTo>
                    <a:lnTo>
                      <a:pt x="953" y="0"/>
                    </a:lnTo>
                    <a:lnTo>
                      <a:pt x="953" y="0"/>
                    </a:lnTo>
                    <a:lnTo>
                      <a:pt x="991" y="2"/>
                    </a:lnTo>
                    <a:lnTo>
                      <a:pt x="1032" y="4"/>
                    </a:lnTo>
                    <a:lnTo>
                      <a:pt x="1071" y="9"/>
                    </a:lnTo>
                    <a:lnTo>
                      <a:pt x="1110" y="17"/>
                    </a:lnTo>
                    <a:lnTo>
                      <a:pt x="1147" y="24"/>
                    </a:lnTo>
                    <a:lnTo>
                      <a:pt x="1184" y="35"/>
                    </a:lnTo>
                    <a:lnTo>
                      <a:pt x="1221" y="48"/>
                    </a:lnTo>
                    <a:lnTo>
                      <a:pt x="1256" y="61"/>
                    </a:lnTo>
                    <a:lnTo>
                      <a:pt x="1292" y="78"/>
                    </a:lnTo>
                    <a:lnTo>
                      <a:pt x="1325" y="95"/>
                    </a:lnTo>
                    <a:lnTo>
                      <a:pt x="1358" y="113"/>
                    </a:lnTo>
                    <a:lnTo>
                      <a:pt x="1390" y="133"/>
                    </a:lnTo>
                    <a:lnTo>
                      <a:pt x="1421" y="156"/>
                    </a:lnTo>
                    <a:lnTo>
                      <a:pt x="1451" y="180"/>
                    </a:lnTo>
                    <a:lnTo>
                      <a:pt x="1479" y="204"/>
                    </a:lnTo>
                    <a:lnTo>
                      <a:pt x="1507" y="230"/>
                    </a:lnTo>
                    <a:lnTo>
                      <a:pt x="1532" y="258"/>
                    </a:lnTo>
                    <a:lnTo>
                      <a:pt x="1557" y="285"/>
                    </a:lnTo>
                    <a:lnTo>
                      <a:pt x="1581" y="315"/>
                    </a:lnTo>
                    <a:lnTo>
                      <a:pt x="1601" y="346"/>
                    </a:lnTo>
                    <a:lnTo>
                      <a:pt x="1621" y="378"/>
                    </a:lnTo>
                    <a:lnTo>
                      <a:pt x="1642" y="411"/>
                    </a:lnTo>
                    <a:lnTo>
                      <a:pt x="1658" y="445"/>
                    </a:lnTo>
                    <a:lnTo>
                      <a:pt x="1673" y="480"/>
                    </a:lnTo>
                    <a:lnTo>
                      <a:pt x="1688" y="515"/>
                    </a:lnTo>
                    <a:lnTo>
                      <a:pt x="1701" y="552"/>
                    </a:lnTo>
                    <a:lnTo>
                      <a:pt x="1710" y="589"/>
                    </a:lnTo>
                    <a:lnTo>
                      <a:pt x="1720" y="626"/>
                    </a:lnTo>
                    <a:lnTo>
                      <a:pt x="1727" y="665"/>
                    </a:lnTo>
                    <a:lnTo>
                      <a:pt x="1733" y="704"/>
                    </a:lnTo>
                    <a:lnTo>
                      <a:pt x="1734" y="745"/>
                    </a:lnTo>
                    <a:lnTo>
                      <a:pt x="1736" y="784"/>
                    </a:lnTo>
                    <a:lnTo>
                      <a:pt x="1736" y="784"/>
                    </a:lnTo>
                    <a:lnTo>
                      <a:pt x="1734" y="817"/>
                    </a:lnTo>
                    <a:lnTo>
                      <a:pt x="1733" y="849"/>
                    </a:lnTo>
                    <a:lnTo>
                      <a:pt x="1731" y="882"/>
                    </a:lnTo>
                    <a:lnTo>
                      <a:pt x="1725" y="913"/>
                    </a:lnTo>
                    <a:lnTo>
                      <a:pt x="1720" y="945"/>
                    </a:lnTo>
                    <a:lnTo>
                      <a:pt x="1712" y="976"/>
                    </a:lnTo>
                    <a:lnTo>
                      <a:pt x="1703" y="1008"/>
                    </a:lnTo>
                    <a:lnTo>
                      <a:pt x="1694" y="1038"/>
                    </a:lnTo>
                    <a:lnTo>
                      <a:pt x="1516" y="1604"/>
                    </a:lnTo>
                    <a:lnTo>
                      <a:pt x="1657" y="2494"/>
                    </a:lnTo>
                    <a:lnTo>
                      <a:pt x="1625" y="2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84EB90-856A-4B3D-8C41-380E81E27851}"/>
                  </a:ext>
                </a:extLst>
              </p:cNvPr>
              <p:cNvGrpSpPr/>
              <p:nvPr/>
            </p:nvGrpSpPr>
            <p:grpSpPr>
              <a:xfrm>
                <a:off x="6207989" y="2521241"/>
                <a:ext cx="1833563" cy="3140075"/>
                <a:chOff x="7651751" y="2178051"/>
                <a:chExt cx="1833563" cy="3140075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FF9FA55-6F13-46E9-B9A9-A10B60C42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475163"/>
                  <a:ext cx="49213" cy="46038"/>
                </a:xfrm>
                <a:prstGeom prst="rect">
                  <a:avLst/>
                </a:prstGeom>
                <a:solidFill>
                  <a:srgbClr val="5258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E05CB57-E35B-471D-BA9D-6AE183DE8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575176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7B6F65-886C-4190-9FA3-150088DB4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6751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04EF3EF-7492-4924-B3E4-4CB85BE29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775201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B852891-76E9-4DE8-99BB-C456338C6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872038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6F966E4-BDBB-4EA2-AF2B-CE2D055C5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4972051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7D17988-145F-4083-A8C8-26E7E72E0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072063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132E3B0-8425-460B-B1F1-FCACFFD24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172076"/>
                  <a:ext cx="49213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89052EF-3A92-42FF-A8F5-AE5C61CDE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5272088"/>
                  <a:ext cx="49213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240">
                  <a:extLst>
                    <a:ext uri="{FF2B5EF4-FFF2-40B4-BE49-F238E27FC236}">
                      <a16:creationId xmlns:a16="http://schemas.microsoft.com/office/drawing/2014/main" id="{2C35CD08-6BC0-4B8B-B687-87817D9AA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1938" y="2409826"/>
                  <a:ext cx="1373188" cy="1693863"/>
                </a:xfrm>
                <a:custGeom>
                  <a:avLst/>
                  <a:gdLst>
                    <a:gd name="T0" fmla="*/ 434 w 865"/>
                    <a:gd name="T1" fmla="*/ 0 h 1067"/>
                    <a:gd name="T2" fmla="*/ 389 w 865"/>
                    <a:gd name="T3" fmla="*/ 2 h 1067"/>
                    <a:gd name="T4" fmla="*/ 304 w 865"/>
                    <a:gd name="T5" fmla="*/ 19 h 1067"/>
                    <a:gd name="T6" fmla="*/ 226 w 865"/>
                    <a:gd name="T7" fmla="*/ 52 h 1067"/>
                    <a:gd name="T8" fmla="*/ 157 w 865"/>
                    <a:gd name="T9" fmla="*/ 98 h 1067"/>
                    <a:gd name="T10" fmla="*/ 98 w 865"/>
                    <a:gd name="T11" fmla="*/ 158 h 1067"/>
                    <a:gd name="T12" fmla="*/ 52 w 865"/>
                    <a:gd name="T13" fmla="*/ 226 h 1067"/>
                    <a:gd name="T14" fmla="*/ 20 w 865"/>
                    <a:gd name="T15" fmla="*/ 304 h 1067"/>
                    <a:gd name="T16" fmla="*/ 2 w 865"/>
                    <a:gd name="T17" fmla="*/ 387 h 1067"/>
                    <a:gd name="T18" fmla="*/ 0 w 865"/>
                    <a:gd name="T19" fmla="*/ 432 h 1067"/>
                    <a:gd name="T20" fmla="*/ 0 w 865"/>
                    <a:gd name="T21" fmla="*/ 456 h 1067"/>
                    <a:gd name="T22" fmla="*/ 6 w 865"/>
                    <a:gd name="T23" fmla="*/ 502 h 1067"/>
                    <a:gd name="T24" fmla="*/ 15 w 865"/>
                    <a:gd name="T25" fmla="*/ 547 h 1067"/>
                    <a:gd name="T26" fmla="*/ 30 w 865"/>
                    <a:gd name="T27" fmla="*/ 589 h 1067"/>
                    <a:gd name="T28" fmla="*/ 48 w 865"/>
                    <a:gd name="T29" fmla="*/ 630 h 1067"/>
                    <a:gd name="T30" fmla="*/ 70 w 865"/>
                    <a:gd name="T31" fmla="*/ 669 h 1067"/>
                    <a:gd name="T32" fmla="*/ 96 w 865"/>
                    <a:gd name="T33" fmla="*/ 704 h 1067"/>
                    <a:gd name="T34" fmla="*/ 141 w 865"/>
                    <a:gd name="T35" fmla="*/ 752 h 1067"/>
                    <a:gd name="T36" fmla="*/ 154 w 865"/>
                    <a:gd name="T37" fmla="*/ 763 h 1067"/>
                    <a:gd name="T38" fmla="*/ 178 w 865"/>
                    <a:gd name="T39" fmla="*/ 787 h 1067"/>
                    <a:gd name="T40" fmla="*/ 219 w 865"/>
                    <a:gd name="T41" fmla="*/ 843 h 1067"/>
                    <a:gd name="T42" fmla="*/ 246 w 865"/>
                    <a:gd name="T43" fmla="*/ 906 h 1067"/>
                    <a:gd name="T44" fmla="*/ 261 w 865"/>
                    <a:gd name="T45" fmla="*/ 975 h 1067"/>
                    <a:gd name="T46" fmla="*/ 263 w 865"/>
                    <a:gd name="T47" fmla="*/ 1067 h 1067"/>
                    <a:gd name="T48" fmla="*/ 602 w 865"/>
                    <a:gd name="T49" fmla="*/ 1067 h 1067"/>
                    <a:gd name="T50" fmla="*/ 602 w 865"/>
                    <a:gd name="T51" fmla="*/ 1012 h 1067"/>
                    <a:gd name="T52" fmla="*/ 610 w 865"/>
                    <a:gd name="T53" fmla="*/ 939 h 1067"/>
                    <a:gd name="T54" fmla="*/ 632 w 865"/>
                    <a:gd name="T55" fmla="*/ 873 h 1067"/>
                    <a:gd name="T56" fmla="*/ 667 w 865"/>
                    <a:gd name="T57" fmla="*/ 813 h 1067"/>
                    <a:gd name="T58" fmla="*/ 711 w 865"/>
                    <a:gd name="T59" fmla="*/ 763 h 1067"/>
                    <a:gd name="T60" fmla="*/ 724 w 865"/>
                    <a:gd name="T61" fmla="*/ 752 h 1067"/>
                    <a:gd name="T62" fmla="*/ 756 w 865"/>
                    <a:gd name="T63" fmla="*/ 721 h 1067"/>
                    <a:gd name="T64" fmla="*/ 784 w 865"/>
                    <a:gd name="T65" fmla="*/ 686 h 1067"/>
                    <a:gd name="T66" fmla="*/ 808 w 865"/>
                    <a:gd name="T67" fmla="*/ 648 h 1067"/>
                    <a:gd name="T68" fmla="*/ 828 w 865"/>
                    <a:gd name="T69" fmla="*/ 610 h 1067"/>
                    <a:gd name="T70" fmla="*/ 843 w 865"/>
                    <a:gd name="T71" fmla="*/ 569 h 1067"/>
                    <a:gd name="T72" fmla="*/ 856 w 865"/>
                    <a:gd name="T73" fmla="*/ 524 h 1067"/>
                    <a:gd name="T74" fmla="*/ 863 w 865"/>
                    <a:gd name="T75" fmla="*/ 480 h 1067"/>
                    <a:gd name="T76" fmla="*/ 865 w 865"/>
                    <a:gd name="T77" fmla="*/ 432 h 1067"/>
                    <a:gd name="T78" fmla="*/ 865 w 865"/>
                    <a:gd name="T79" fmla="*/ 409 h 1067"/>
                    <a:gd name="T80" fmla="*/ 856 w 865"/>
                    <a:gd name="T81" fmla="*/ 345 h 1067"/>
                    <a:gd name="T82" fmla="*/ 832 w 865"/>
                    <a:gd name="T83" fmla="*/ 263 h 1067"/>
                    <a:gd name="T84" fmla="*/ 791 w 865"/>
                    <a:gd name="T85" fmla="*/ 191 h 1067"/>
                    <a:gd name="T86" fmla="*/ 739 w 865"/>
                    <a:gd name="T87" fmla="*/ 126 h 1067"/>
                    <a:gd name="T88" fmla="*/ 674 w 865"/>
                    <a:gd name="T89" fmla="*/ 74 h 1067"/>
                    <a:gd name="T90" fmla="*/ 600 w 865"/>
                    <a:gd name="T91" fmla="*/ 33 h 1067"/>
                    <a:gd name="T92" fmla="*/ 521 w 865"/>
                    <a:gd name="T93" fmla="*/ 7 h 1067"/>
                    <a:gd name="T94" fmla="*/ 456 w 865"/>
                    <a:gd name="T95" fmla="*/ 0 h 1067"/>
                    <a:gd name="T96" fmla="*/ 434 w 865"/>
                    <a:gd name="T97" fmla="*/ 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65" h="1067">
                      <a:moveTo>
                        <a:pt x="434" y="0"/>
                      </a:moveTo>
                      <a:lnTo>
                        <a:pt x="434" y="0"/>
                      </a:lnTo>
                      <a:lnTo>
                        <a:pt x="411" y="0"/>
                      </a:lnTo>
                      <a:lnTo>
                        <a:pt x="389" y="2"/>
                      </a:lnTo>
                      <a:lnTo>
                        <a:pt x="345" y="7"/>
                      </a:lnTo>
                      <a:lnTo>
                        <a:pt x="304" y="19"/>
                      </a:lnTo>
                      <a:lnTo>
                        <a:pt x="265" y="33"/>
                      </a:lnTo>
                      <a:lnTo>
                        <a:pt x="226" y="52"/>
                      </a:lnTo>
                      <a:lnTo>
                        <a:pt x="191" y="74"/>
                      </a:lnTo>
                      <a:lnTo>
                        <a:pt x="157" y="98"/>
                      </a:lnTo>
                      <a:lnTo>
                        <a:pt x="126" y="126"/>
                      </a:lnTo>
                      <a:lnTo>
                        <a:pt x="98" y="158"/>
                      </a:lnTo>
                      <a:lnTo>
                        <a:pt x="74" y="191"/>
                      </a:lnTo>
                      <a:lnTo>
                        <a:pt x="52" y="226"/>
                      </a:lnTo>
                      <a:lnTo>
                        <a:pt x="33" y="263"/>
                      </a:lnTo>
                      <a:lnTo>
                        <a:pt x="20" y="304"/>
                      </a:lnTo>
                      <a:lnTo>
                        <a:pt x="9" y="345"/>
                      </a:lnTo>
                      <a:lnTo>
                        <a:pt x="2" y="387"/>
                      </a:lnTo>
                      <a:lnTo>
                        <a:pt x="0" y="409"/>
                      </a:lnTo>
                      <a:lnTo>
                        <a:pt x="0" y="432"/>
                      </a:lnTo>
                      <a:lnTo>
                        <a:pt x="0" y="432"/>
                      </a:lnTo>
                      <a:lnTo>
                        <a:pt x="0" y="456"/>
                      </a:lnTo>
                      <a:lnTo>
                        <a:pt x="2" y="480"/>
                      </a:lnTo>
                      <a:lnTo>
                        <a:pt x="6" y="502"/>
                      </a:lnTo>
                      <a:lnTo>
                        <a:pt x="9" y="524"/>
                      </a:lnTo>
                      <a:lnTo>
                        <a:pt x="15" y="547"/>
                      </a:lnTo>
                      <a:lnTo>
                        <a:pt x="22" y="569"/>
                      </a:lnTo>
                      <a:lnTo>
                        <a:pt x="30" y="589"/>
                      </a:lnTo>
                      <a:lnTo>
                        <a:pt x="39" y="610"/>
                      </a:lnTo>
                      <a:lnTo>
                        <a:pt x="48" y="630"/>
                      </a:lnTo>
                      <a:lnTo>
                        <a:pt x="59" y="648"/>
                      </a:lnTo>
                      <a:lnTo>
                        <a:pt x="70" y="669"/>
                      </a:lnTo>
                      <a:lnTo>
                        <a:pt x="83" y="686"/>
                      </a:lnTo>
                      <a:lnTo>
                        <a:pt x="96" y="704"/>
                      </a:lnTo>
                      <a:lnTo>
                        <a:pt x="109" y="721"/>
                      </a:lnTo>
                      <a:lnTo>
                        <a:pt x="141" y="752"/>
                      </a:lnTo>
                      <a:lnTo>
                        <a:pt x="141" y="752"/>
                      </a:lnTo>
                      <a:lnTo>
                        <a:pt x="154" y="763"/>
                      </a:lnTo>
                      <a:lnTo>
                        <a:pt x="154" y="763"/>
                      </a:lnTo>
                      <a:lnTo>
                        <a:pt x="178" y="787"/>
                      </a:lnTo>
                      <a:lnTo>
                        <a:pt x="200" y="813"/>
                      </a:lnTo>
                      <a:lnTo>
                        <a:pt x="219" y="843"/>
                      </a:lnTo>
                      <a:lnTo>
                        <a:pt x="233" y="873"/>
                      </a:lnTo>
                      <a:lnTo>
                        <a:pt x="246" y="906"/>
                      </a:lnTo>
                      <a:lnTo>
                        <a:pt x="256" y="939"/>
                      </a:lnTo>
                      <a:lnTo>
                        <a:pt x="261" y="975"/>
                      </a:lnTo>
                      <a:lnTo>
                        <a:pt x="263" y="1012"/>
                      </a:lnTo>
                      <a:lnTo>
                        <a:pt x="263" y="1067"/>
                      </a:lnTo>
                      <a:lnTo>
                        <a:pt x="434" y="1067"/>
                      </a:lnTo>
                      <a:lnTo>
                        <a:pt x="602" y="1067"/>
                      </a:lnTo>
                      <a:lnTo>
                        <a:pt x="602" y="1012"/>
                      </a:lnTo>
                      <a:lnTo>
                        <a:pt x="602" y="1012"/>
                      </a:lnTo>
                      <a:lnTo>
                        <a:pt x="604" y="975"/>
                      </a:lnTo>
                      <a:lnTo>
                        <a:pt x="610" y="939"/>
                      </a:lnTo>
                      <a:lnTo>
                        <a:pt x="619" y="906"/>
                      </a:lnTo>
                      <a:lnTo>
                        <a:pt x="632" y="873"/>
                      </a:lnTo>
                      <a:lnTo>
                        <a:pt x="647" y="843"/>
                      </a:lnTo>
                      <a:lnTo>
                        <a:pt x="667" y="813"/>
                      </a:lnTo>
                      <a:lnTo>
                        <a:pt x="687" y="787"/>
                      </a:lnTo>
                      <a:lnTo>
                        <a:pt x="711" y="763"/>
                      </a:lnTo>
                      <a:lnTo>
                        <a:pt x="711" y="763"/>
                      </a:lnTo>
                      <a:lnTo>
                        <a:pt x="724" y="752"/>
                      </a:lnTo>
                      <a:lnTo>
                        <a:pt x="724" y="752"/>
                      </a:lnTo>
                      <a:lnTo>
                        <a:pt x="756" y="721"/>
                      </a:lnTo>
                      <a:lnTo>
                        <a:pt x="769" y="704"/>
                      </a:lnTo>
                      <a:lnTo>
                        <a:pt x="784" y="686"/>
                      </a:lnTo>
                      <a:lnTo>
                        <a:pt x="795" y="669"/>
                      </a:lnTo>
                      <a:lnTo>
                        <a:pt x="808" y="648"/>
                      </a:lnTo>
                      <a:lnTo>
                        <a:pt x="817" y="630"/>
                      </a:lnTo>
                      <a:lnTo>
                        <a:pt x="828" y="610"/>
                      </a:lnTo>
                      <a:lnTo>
                        <a:pt x="836" y="589"/>
                      </a:lnTo>
                      <a:lnTo>
                        <a:pt x="843" y="569"/>
                      </a:lnTo>
                      <a:lnTo>
                        <a:pt x="850" y="547"/>
                      </a:lnTo>
                      <a:lnTo>
                        <a:pt x="856" y="524"/>
                      </a:lnTo>
                      <a:lnTo>
                        <a:pt x="860" y="502"/>
                      </a:lnTo>
                      <a:lnTo>
                        <a:pt x="863" y="480"/>
                      </a:lnTo>
                      <a:lnTo>
                        <a:pt x="865" y="456"/>
                      </a:lnTo>
                      <a:lnTo>
                        <a:pt x="865" y="432"/>
                      </a:lnTo>
                      <a:lnTo>
                        <a:pt x="865" y="432"/>
                      </a:lnTo>
                      <a:lnTo>
                        <a:pt x="865" y="409"/>
                      </a:lnTo>
                      <a:lnTo>
                        <a:pt x="863" y="387"/>
                      </a:lnTo>
                      <a:lnTo>
                        <a:pt x="856" y="345"/>
                      </a:lnTo>
                      <a:lnTo>
                        <a:pt x="847" y="304"/>
                      </a:lnTo>
                      <a:lnTo>
                        <a:pt x="832" y="263"/>
                      </a:lnTo>
                      <a:lnTo>
                        <a:pt x="813" y="226"/>
                      </a:lnTo>
                      <a:lnTo>
                        <a:pt x="791" y="191"/>
                      </a:lnTo>
                      <a:lnTo>
                        <a:pt x="767" y="158"/>
                      </a:lnTo>
                      <a:lnTo>
                        <a:pt x="739" y="126"/>
                      </a:lnTo>
                      <a:lnTo>
                        <a:pt x="708" y="98"/>
                      </a:lnTo>
                      <a:lnTo>
                        <a:pt x="674" y="74"/>
                      </a:lnTo>
                      <a:lnTo>
                        <a:pt x="639" y="52"/>
                      </a:lnTo>
                      <a:lnTo>
                        <a:pt x="600" y="33"/>
                      </a:lnTo>
                      <a:lnTo>
                        <a:pt x="561" y="19"/>
                      </a:lnTo>
                      <a:lnTo>
                        <a:pt x="521" y="7"/>
                      </a:lnTo>
                      <a:lnTo>
                        <a:pt x="476" y="2"/>
                      </a:lnTo>
                      <a:lnTo>
                        <a:pt x="456" y="0"/>
                      </a:lnTo>
                      <a:lnTo>
                        <a:pt x="434" y="0"/>
                      </a:ln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rgbClr val="FDD300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241">
                  <a:extLst>
                    <a:ext uri="{FF2B5EF4-FFF2-40B4-BE49-F238E27FC236}">
                      <a16:creationId xmlns:a16="http://schemas.microsoft.com/office/drawing/2014/main" id="{48363F46-C1B1-4332-8335-A2F8F0FAF7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75638" y="4079876"/>
                  <a:ext cx="585788" cy="333375"/>
                </a:xfrm>
                <a:custGeom>
                  <a:avLst/>
                  <a:gdLst>
                    <a:gd name="T0" fmla="*/ 369 w 369"/>
                    <a:gd name="T1" fmla="*/ 210 h 210"/>
                    <a:gd name="T2" fmla="*/ 0 w 369"/>
                    <a:gd name="T3" fmla="*/ 210 h 210"/>
                    <a:gd name="T4" fmla="*/ 0 w 369"/>
                    <a:gd name="T5" fmla="*/ 0 h 210"/>
                    <a:gd name="T6" fmla="*/ 369 w 369"/>
                    <a:gd name="T7" fmla="*/ 0 h 210"/>
                    <a:gd name="T8" fmla="*/ 369 w 369"/>
                    <a:gd name="T9" fmla="*/ 210 h 210"/>
                    <a:gd name="T10" fmla="*/ 30 w 369"/>
                    <a:gd name="T11" fmla="*/ 180 h 210"/>
                    <a:gd name="T12" fmla="*/ 339 w 369"/>
                    <a:gd name="T13" fmla="*/ 180 h 210"/>
                    <a:gd name="T14" fmla="*/ 339 w 369"/>
                    <a:gd name="T15" fmla="*/ 32 h 210"/>
                    <a:gd name="T16" fmla="*/ 30 w 369"/>
                    <a:gd name="T17" fmla="*/ 32 h 210"/>
                    <a:gd name="T18" fmla="*/ 30 w 369"/>
                    <a:gd name="T19" fmla="*/ 18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9" h="210">
                      <a:moveTo>
                        <a:pt x="369" y="210"/>
                      </a:moveTo>
                      <a:lnTo>
                        <a:pt x="0" y="210"/>
                      </a:lnTo>
                      <a:lnTo>
                        <a:pt x="0" y="0"/>
                      </a:lnTo>
                      <a:lnTo>
                        <a:pt x="369" y="0"/>
                      </a:lnTo>
                      <a:lnTo>
                        <a:pt x="369" y="210"/>
                      </a:lnTo>
                      <a:close/>
                      <a:moveTo>
                        <a:pt x="30" y="180"/>
                      </a:moveTo>
                      <a:lnTo>
                        <a:pt x="339" y="180"/>
                      </a:lnTo>
                      <a:lnTo>
                        <a:pt x="339" y="32"/>
                      </a:lnTo>
                      <a:lnTo>
                        <a:pt x="30" y="32"/>
                      </a:lnTo>
                      <a:lnTo>
                        <a:pt x="30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F504D5-7A7E-4ACC-BCF5-A92044FCF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079876"/>
                  <a:ext cx="638175" cy="508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CBD50D-402F-4749-99F6-343DEE0C6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175126"/>
                  <a:ext cx="638175" cy="492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F44BB8C-3666-440F-AA8D-1F2444422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271963"/>
                  <a:ext cx="638175" cy="460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9F10FF6-3852-4486-BFA3-65DD08A32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0238" y="4365626"/>
                  <a:ext cx="638175" cy="476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246">
                  <a:extLst>
                    <a:ext uri="{FF2B5EF4-FFF2-40B4-BE49-F238E27FC236}">
                      <a16:creationId xmlns:a16="http://schemas.microsoft.com/office/drawing/2014/main" id="{FA179A60-74EB-4200-9514-9AD1B05F8A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43913" y="4365626"/>
                  <a:ext cx="249238" cy="155575"/>
                </a:xfrm>
                <a:custGeom>
                  <a:avLst/>
                  <a:gdLst>
                    <a:gd name="T0" fmla="*/ 157 w 157"/>
                    <a:gd name="T1" fmla="*/ 98 h 98"/>
                    <a:gd name="T2" fmla="*/ 0 w 157"/>
                    <a:gd name="T3" fmla="*/ 98 h 98"/>
                    <a:gd name="T4" fmla="*/ 0 w 157"/>
                    <a:gd name="T5" fmla="*/ 0 h 98"/>
                    <a:gd name="T6" fmla="*/ 157 w 157"/>
                    <a:gd name="T7" fmla="*/ 0 h 98"/>
                    <a:gd name="T8" fmla="*/ 157 w 157"/>
                    <a:gd name="T9" fmla="*/ 98 h 98"/>
                    <a:gd name="T10" fmla="*/ 30 w 157"/>
                    <a:gd name="T11" fmla="*/ 69 h 98"/>
                    <a:gd name="T12" fmla="*/ 128 w 157"/>
                    <a:gd name="T13" fmla="*/ 69 h 98"/>
                    <a:gd name="T14" fmla="*/ 128 w 157"/>
                    <a:gd name="T15" fmla="*/ 30 h 98"/>
                    <a:gd name="T16" fmla="*/ 30 w 157"/>
                    <a:gd name="T17" fmla="*/ 30 h 98"/>
                    <a:gd name="T18" fmla="*/ 30 w 157"/>
                    <a:gd name="T19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7" h="98">
                      <a:moveTo>
                        <a:pt x="157" y="98"/>
                      </a:moveTo>
                      <a:lnTo>
                        <a:pt x="0" y="98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98"/>
                      </a:lnTo>
                      <a:close/>
                      <a:moveTo>
                        <a:pt x="30" y="69"/>
                      </a:moveTo>
                      <a:lnTo>
                        <a:pt x="128" y="69"/>
                      </a:lnTo>
                      <a:lnTo>
                        <a:pt x="128" y="30"/>
                      </a:lnTo>
                      <a:lnTo>
                        <a:pt x="30" y="30"/>
                      </a:lnTo>
                      <a:lnTo>
                        <a:pt x="3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955F91C-F774-4BF6-AEB1-172034682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3471863"/>
                  <a:ext cx="49213" cy="6318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48">
                  <a:extLst>
                    <a:ext uri="{FF2B5EF4-FFF2-40B4-BE49-F238E27FC236}">
                      <a16:creationId xmlns:a16="http://schemas.microsoft.com/office/drawing/2014/main" id="{20BA89EC-750D-4B3D-8770-1E27FD8E8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1" y="2968626"/>
                  <a:ext cx="385763" cy="255588"/>
                </a:xfrm>
                <a:custGeom>
                  <a:avLst/>
                  <a:gdLst>
                    <a:gd name="T0" fmla="*/ 145 w 243"/>
                    <a:gd name="T1" fmla="*/ 161 h 161"/>
                    <a:gd name="T2" fmla="*/ 98 w 243"/>
                    <a:gd name="T3" fmla="*/ 69 h 161"/>
                    <a:gd name="T4" fmla="*/ 85 w 243"/>
                    <a:gd name="T5" fmla="*/ 95 h 161"/>
                    <a:gd name="T6" fmla="*/ 0 w 243"/>
                    <a:gd name="T7" fmla="*/ 95 h 161"/>
                    <a:gd name="T8" fmla="*/ 0 w 243"/>
                    <a:gd name="T9" fmla="*/ 65 h 161"/>
                    <a:gd name="T10" fmla="*/ 65 w 243"/>
                    <a:gd name="T11" fmla="*/ 65 h 161"/>
                    <a:gd name="T12" fmla="*/ 98 w 243"/>
                    <a:gd name="T13" fmla="*/ 0 h 161"/>
                    <a:gd name="T14" fmla="*/ 145 w 243"/>
                    <a:gd name="T15" fmla="*/ 93 h 161"/>
                    <a:gd name="T16" fmla="*/ 160 w 243"/>
                    <a:gd name="T17" fmla="*/ 65 h 161"/>
                    <a:gd name="T18" fmla="*/ 243 w 243"/>
                    <a:gd name="T19" fmla="*/ 65 h 161"/>
                    <a:gd name="T20" fmla="*/ 243 w 243"/>
                    <a:gd name="T21" fmla="*/ 95 h 161"/>
                    <a:gd name="T22" fmla="*/ 178 w 243"/>
                    <a:gd name="T23" fmla="*/ 95 h 161"/>
                    <a:gd name="T24" fmla="*/ 145 w 243"/>
                    <a:gd name="T25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3" h="161">
                      <a:moveTo>
                        <a:pt x="145" y="161"/>
                      </a:moveTo>
                      <a:lnTo>
                        <a:pt x="98" y="69"/>
                      </a:lnTo>
                      <a:lnTo>
                        <a:pt x="85" y="95"/>
                      </a:lnTo>
                      <a:lnTo>
                        <a:pt x="0" y="95"/>
                      </a:lnTo>
                      <a:lnTo>
                        <a:pt x="0" y="65"/>
                      </a:lnTo>
                      <a:lnTo>
                        <a:pt x="65" y="65"/>
                      </a:lnTo>
                      <a:lnTo>
                        <a:pt x="98" y="0"/>
                      </a:lnTo>
                      <a:lnTo>
                        <a:pt x="145" y="93"/>
                      </a:lnTo>
                      <a:lnTo>
                        <a:pt x="160" y="65"/>
                      </a:lnTo>
                      <a:lnTo>
                        <a:pt x="243" y="65"/>
                      </a:lnTo>
                      <a:lnTo>
                        <a:pt x="243" y="95"/>
                      </a:lnTo>
                      <a:lnTo>
                        <a:pt x="178" y="95"/>
                      </a:lnTo>
                      <a:lnTo>
                        <a:pt x="145" y="1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49">
                  <a:extLst>
                    <a:ext uri="{FF2B5EF4-FFF2-40B4-BE49-F238E27FC236}">
                      <a16:creationId xmlns:a16="http://schemas.microsoft.com/office/drawing/2014/main" id="{AD70F6AF-71A7-4E8D-89D2-5EB9A9290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34376" y="3121026"/>
                  <a:ext cx="468313" cy="395288"/>
                </a:xfrm>
                <a:custGeom>
                  <a:avLst/>
                  <a:gdLst>
                    <a:gd name="T0" fmla="*/ 149 w 295"/>
                    <a:gd name="T1" fmla="*/ 249 h 249"/>
                    <a:gd name="T2" fmla="*/ 0 w 295"/>
                    <a:gd name="T3" fmla="*/ 17 h 249"/>
                    <a:gd name="T4" fmla="*/ 26 w 295"/>
                    <a:gd name="T5" fmla="*/ 0 h 249"/>
                    <a:gd name="T6" fmla="*/ 149 w 295"/>
                    <a:gd name="T7" fmla="*/ 193 h 249"/>
                    <a:gd name="T8" fmla="*/ 269 w 295"/>
                    <a:gd name="T9" fmla="*/ 0 h 249"/>
                    <a:gd name="T10" fmla="*/ 295 w 295"/>
                    <a:gd name="T11" fmla="*/ 17 h 249"/>
                    <a:gd name="T12" fmla="*/ 149 w 295"/>
                    <a:gd name="T13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5" h="249">
                      <a:moveTo>
                        <a:pt x="149" y="249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149" y="193"/>
                      </a:lnTo>
                      <a:lnTo>
                        <a:pt x="269" y="0"/>
                      </a:lnTo>
                      <a:lnTo>
                        <a:pt x="295" y="17"/>
                      </a:lnTo>
                      <a:lnTo>
                        <a:pt x="149" y="2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50">
                  <a:extLst>
                    <a:ext uri="{FF2B5EF4-FFF2-40B4-BE49-F238E27FC236}">
                      <a16:creationId xmlns:a16="http://schemas.microsoft.com/office/drawing/2014/main" id="{C73B7F44-808D-4D7E-B6A4-2F8A703519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55001" y="3024188"/>
                  <a:ext cx="144463" cy="144463"/>
                </a:xfrm>
                <a:custGeom>
                  <a:avLst/>
                  <a:gdLst>
                    <a:gd name="T0" fmla="*/ 47 w 91"/>
                    <a:gd name="T1" fmla="*/ 91 h 91"/>
                    <a:gd name="T2" fmla="*/ 47 w 91"/>
                    <a:gd name="T3" fmla="*/ 91 h 91"/>
                    <a:gd name="T4" fmla="*/ 37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2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2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7 w 91"/>
                    <a:gd name="T35" fmla="*/ 0 h 91"/>
                    <a:gd name="T36" fmla="*/ 47 w 91"/>
                    <a:gd name="T37" fmla="*/ 0 h 91"/>
                    <a:gd name="T38" fmla="*/ 47 w 91"/>
                    <a:gd name="T39" fmla="*/ 0 h 91"/>
                    <a:gd name="T40" fmla="*/ 56 w 91"/>
                    <a:gd name="T41" fmla="*/ 0 h 91"/>
                    <a:gd name="T42" fmla="*/ 63 w 91"/>
                    <a:gd name="T43" fmla="*/ 4 h 91"/>
                    <a:gd name="T44" fmla="*/ 73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91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91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3 w 91"/>
                    <a:gd name="T67" fmla="*/ 84 h 91"/>
                    <a:gd name="T68" fmla="*/ 63 w 91"/>
                    <a:gd name="T69" fmla="*/ 87 h 91"/>
                    <a:gd name="T70" fmla="*/ 56 w 91"/>
                    <a:gd name="T71" fmla="*/ 89 h 91"/>
                    <a:gd name="T72" fmla="*/ 47 w 91"/>
                    <a:gd name="T73" fmla="*/ 91 h 91"/>
                    <a:gd name="T74" fmla="*/ 47 w 91"/>
                    <a:gd name="T75" fmla="*/ 91 h 91"/>
                    <a:gd name="T76" fmla="*/ 47 w 91"/>
                    <a:gd name="T77" fmla="*/ 30 h 91"/>
                    <a:gd name="T78" fmla="*/ 47 w 91"/>
                    <a:gd name="T79" fmla="*/ 30 h 91"/>
                    <a:gd name="T80" fmla="*/ 41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2 w 91"/>
                    <a:gd name="T87" fmla="*/ 45 h 91"/>
                    <a:gd name="T88" fmla="*/ 32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41 w 91"/>
                    <a:gd name="T95" fmla="*/ 60 h 91"/>
                    <a:gd name="T96" fmla="*/ 47 w 91"/>
                    <a:gd name="T97" fmla="*/ 60 h 91"/>
                    <a:gd name="T98" fmla="*/ 47 w 91"/>
                    <a:gd name="T99" fmla="*/ 60 h 91"/>
                    <a:gd name="T100" fmla="*/ 52 w 91"/>
                    <a:gd name="T101" fmla="*/ 60 h 91"/>
                    <a:gd name="T102" fmla="*/ 58 w 91"/>
                    <a:gd name="T103" fmla="*/ 56 h 91"/>
                    <a:gd name="T104" fmla="*/ 60 w 91"/>
                    <a:gd name="T105" fmla="*/ 50 h 91"/>
                    <a:gd name="T106" fmla="*/ 61 w 91"/>
                    <a:gd name="T107" fmla="*/ 45 h 91"/>
                    <a:gd name="T108" fmla="*/ 61 w 91"/>
                    <a:gd name="T109" fmla="*/ 45 h 91"/>
                    <a:gd name="T110" fmla="*/ 60 w 91"/>
                    <a:gd name="T111" fmla="*/ 39 h 91"/>
                    <a:gd name="T112" fmla="*/ 58 w 91"/>
                    <a:gd name="T113" fmla="*/ 35 h 91"/>
                    <a:gd name="T114" fmla="*/ 52 w 91"/>
                    <a:gd name="T115" fmla="*/ 32 h 91"/>
                    <a:gd name="T116" fmla="*/ 47 w 91"/>
                    <a:gd name="T117" fmla="*/ 30 h 91"/>
                    <a:gd name="T118" fmla="*/ 47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7" y="91"/>
                      </a:moveTo>
                      <a:lnTo>
                        <a:pt x="47" y="91"/>
                      </a:lnTo>
                      <a:lnTo>
                        <a:pt x="37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2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2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56" y="0"/>
                      </a:lnTo>
                      <a:lnTo>
                        <a:pt x="63" y="4"/>
                      </a:lnTo>
                      <a:lnTo>
                        <a:pt x="73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91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91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3" y="84"/>
                      </a:lnTo>
                      <a:lnTo>
                        <a:pt x="63" y="87"/>
                      </a:lnTo>
                      <a:lnTo>
                        <a:pt x="56" y="89"/>
                      </a:lnTo>
                      <a:lnTo>
                        <a:pt x="47" y="91"/>
                      </a:lnTo>
                      <a:lnTo>
                        <a:pt x="47" y="91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1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2" y="45"/>
                      </a:lnTo>
                      <a:lnTo>
                        <a:pt x="32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41" y="60"/>
                      </a:lnTo>
                      <a:lnTo>
                        <a:pt x="47" y="60"/>
                      </a:lnTo>
                      <a:lnTo>
                        <a:pt x="47" y="60"/>
                      </a:lnTo>
                      <a:lnTo>
                        <a:pt x="52" y="60"/>
                      </a:lnTo>
                      <a:lnTo>
                        <a:pt x="58" y="56"/>
                      </a:lnTo>
                      <a:lnTo>
                        <a:pt x="60" y="50"/>
                      </a:lnTo>
                      <a:lnTo>
                        <a:pt x="61" y="45"/>
                      </a:lnTo>
                      <a:lnTo>
                        <a:pt x="61" y="45"/>
                      </a:lnTo>
                      <a:lnTo>
                        <a:pt x="60" y="39"/>
                      </a:lnTo>
                      <a:lnTo>
                        <a:pt x="58" y="35"/>
                      </a:lnTo>
                      <a:lnTo>
                        <a:pt x="52" y="32"/>
                      </a:lnTo>
                      <a:lnTo>
                        <a:pt x="47" y="30"/>
                      </a:lnTo>
                      <a:lnTo>
                        <a:pt x="47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51">
                  <a:extLst>
                    <a:ext uri="{FF2B5EF4-FFF2-40B4-BE49-F238E27FC236}">
                      <a16:creationId xmlns:a16="http://schemas.microsoft.com/office/drawing/2014/main" id="{8912995F-B8C5-4317-80BC-C331A0BFC1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37601" y="3024188"/>
                  <a:ext cx="144463" cy="144463"/>
                </a:xfrm>
                <a:custGeom>
                  <a:avLst/>
                  <a:gdLst>
                    <a:gd name="T0" fmla="*/ 45 w 91"/>
                    <a:gd name="T1" fmla="*/ 91 h 91"/>
                    <a:gd name="T2" fmla="*/ 45 w 91"/>
                    <a:gd name="T3" fmla="*/ 91 h 91"/>
                    <a:gd name="T4" fmla="*/ 35 w 91"/>
                    <a:gd name="T5" fmla="*/ 89 h 91"/>
                    <a:gd name="T6" fmla="*/ 28 w 91"/>
                    <a:gd name="T7" fmla="*/ 87 h 91"/>
                    <a:gd name="T8" fmla="*/ 21 w 91"/>
                    <a:gd name="T9" fmla="*/ 84 h 91"/>
                    <a:gd name="T10" fmla="*/ 13 w 91"/>
                    <a:gd name="T11" fmla="*/ 78 h 91"/>
                    <a:gd name="T12" fmla="*/ 8 w 91"/>
                    <a:gd name="T13" fmla="*/ 71 h 91"/>
                    <a:gd name="T14" fmla="*/ 4 w 91"/>
                    <a:gd name="T15" fmla="*/ 63 h 91"/>
                    <a:gd name="T16" fmla="*/ 0 w 91"/>
                    <a:gd name="T17" fmla="*/ 54 h 91"/>
                    <a:gd name="T18" fmla="*/ 0 w 91"/>
                    <a:gd name="T19" fmla="*/ 45 h 91"/>
                    <a:gd name="T20" fmla="*/ 0 w 91"/>
                    <a:gd name="T21" fmla="*/ 45 h 91"/>
                    <a:gd name="T22" fmla="*/ 0 w 91"/>
                    <a:gd name="T23" fmla="*/ 35 h 91"/>
                    <a:gd name="T24" fmla="*/ 4 w 91"/>
                    <a:gd name="T25" fmla="*/ 28 h 91"/>
                    <a:gd name="T26" fmla="*/ 8 w 91"/>
                    <a:gd name="T27" fmla="*/ 21 h 91"/>
                    <a:gd name="T28" fmla="*/ 13 w 91"/>
                    <a:gd name="T29" fmla="*/ 13 h 91"/>
                    <a:gd name="T30" fmla="*/ 21 w 91"/>
                    <a:gd name="T31" fmla="*/ 8 h 91"/>
                    <a:gd name="T32" fmla="*/ 28 w 91"/>
                    <a:gd name="T33" fmla="*/ 4 h 91"/>
                    <a:gd name="T34" fmla="*/ 35 w 91"/>
                    <a:gd name="T35" fmla="*/ 0 h 91"/>
                    <a:gd name="T36" fmla="*/ 45 w 91"/>
                    <a:gd name="T37" fmla="*/ 0 h 91"/>
                    <a:gd name="T38" fmla="*/ 45 w 91"/>
                    <a:gd name="T39" fmla="*/ 0 h 91"/>
                    <a:gd name="T40" fmla="*/ 54 w 91"/>
                    <a:gd name="T41" fmla="*/ 0 h 91"/>
                    <a:gd name="T42" fmla="*/ 63 w 91"/>
                    <a:gd name="T43" fmla="*/ 4 h 91"/>
                    <a:gd name="T44" fmla="*/ 71 w 91"/>
                    <a:gd name="T45" fmla="*/ 8 h 91"/>
                    <a:gd name="T46" fmla="*/ 78 w 91"/>
                    <a:gd name="T47" fmla="*/ 13 h 91"/>
                    <a:gd name="T48" fmla="*/ 84 w 91"/>
                    <a:gd name="T49" fmla="*/ 21 h 91"/>
                    <a:gd name="T50" fmla="*/ 87 w 91"/>
                    <a:gd name="T51" fmla="*/ 28 h 91"/>
                    <a:gd name="T52" fmla="*/ 89 w 91"/>
                    <a:gd name="T53" fmla="*/ 35 h 91"/>
                    <a:gd name="T54" fmla="*/ 91 w 91"/>
                    <a:gd name="T55" fmla="*/ 45 h 91"/>
                    <a:gd name="T56" fmla="*/ 91 w 91"/>
                    <a:gd name="T57" fmla="*/ 45 h 91"/>
                    <a:gd name="T58" fmla="*/ 89 w 91"/>
                    <a:gd name="T59" fmla="*/ 54 h 91"/>
                    <a:gd name="T60" fmla="*/ 87 w 91"/>
                    <a:gd name="T61" fmla="*/ 63 h 91"/>
                    <a:gd name="T62" fmla="*/ 84 w 91"/>
                    <a:gd name="T63" fmla="*/ 71 h 91"/>
                    <a:gd name="T64" fmla="*/ 78 w 91"/>
                    <a:gd name="T65" fmla="*/ 78 h 91"/>
                    <a:gd name="T66" fmla="*/ 71 w 91"/>
                    <a:gd name="T67" fmla="*/ 84 h 91"/>
                    <a:gd name="T68" fmla="*/ 63 w 91"/>
                    <a:gd name="T69" fmla="*/ 87 h 91"/>
                    <a:gd name="T70" fmla="*/ 54 w 91"/>
                    <a:gd name="T71" fmla="*/ 89 h 91"/>
                    <a:gd name="T72" fmla="*/ 45 w 91"/>
                    <a:gd name="T73" fmla="*/ 91 h 91"/>
                    <a:gd name="T74" fmla="*/ 45 w 91"/>
                    <a:gd name="T75" fmla="*/ 91 h 91"/>
                    <a:gd name="T76" fmla="*/ 45 w 91"/>
                    <a:gd name="T77" fmla="*/ 30 h 91"/>
                    <a:gd name="T78" fmla="*/ 45 w 91"/>
                    <a:gd name="T79" fmla="*/ 30 h 91"/>
                    <a:gd name="T80" fmla="*/ 39 w 91"/>
                    <a:gd name="T81" fmla="*/ 32 h 91"/>
                    <a:gd name="T82" fmla="*/ 35 w 91"/>
                    <a:gd name="T83" fmla="*/ 35 h 91"/>
                    <a:gd name="T84" fmla="*/ 32 w 91"/>
                    <a:gd name="T85" fmla="*/ 39 h 91"/>
                    <a:gd name="T86" fmla="*/ 30 w 91"/>
                    <a:gd name="T87" fmla="*/ 45 h 91"/>
                    <a:gd name="T88" fmla="*/ 30 w 91"/>
                    <a:gd name="T89" fmla="*/ 45 h 91"/>
                    <a:gd name="T90" fmla="*/ 32 w 91"/>
                    <a:gd name="T91" fmla="*/ 50 h 91"/>
                    <a:gd name="T92" fmla="*/ 35 w 91"/>
                    <a:gd name="T93" fmla="*/ 56 h 91"/>
                    <a:gd name="T94" fmla="*/ 39 w 91"/>
                    <a:gd name="T95" fmla="*/ 60 h 91"/>
                    <a:gd name="T96" fmla="*/ 45 w 91"/>
                    <a:gd name="T97" fmla="*/ 60 h 91"/>
                    <a:gd name="T98" fmla="*/ 45 w 91"/>
                    <a:gd name="T99" fmla="*/ 60 h 91"/>
                    <a:gd name="T100" fmla="*/ 50 w 91"/>
                    <a:gd name="T101" fmla="*/ 60 h 91"/>
                    <a:gd name="T102" fmla="*/ 56 w 91"/>
                    <a:gd name="T103" fmla="*/ 56 h 91"/>
                    <a:gd name="T104" fmla="*/ 59 w 91"/>
                    <a:gd name="T105" fmla="*/ 50 h 91"/>
                    <a:gd name="T106" fmla="*/ 59 w 91"/>
                    <a:gd name="T107" fmla="*/ 45 h 91"/>
                    <a:gd name="T108" fmla="*/ 59 w 91"/>
                    <a:gd name="T109" fmla="*/ 45 h 91"/>
                    <a:gd name="T110" fmla="*/ 59 w 91"/>
                    <a:gd name="T111" fmla="*/ 39 h 91"/>
                    <a:gd name="T112" fmla="*/ 56 w 91"/>
                    <a:gd name="T113" fmla="*/ 35 h 91"/>
                    <a:gd name="T114" fmla="*/ 50 w 91"/>
                    <a:gd name="T115" fmla="*/ 32 h 91"/>
                    <a:gd name="T116" fmla="*/ 45 w 91"/>
                    <a:gd name="T117" fmla="*/ 30 h 91"/>
                    <a:gd name="T118" fmla="*/ 45 w 91"/>
                    <a:gd name="T119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1" h="91">
                      <a:moveTo>
                        <a:pt x="45" y="91"/>
                      </a:moveTo>
                      <a:lnTo>
                        <a:pt x="45" y="91"/>
                      </a:lnTo>
                      <a:lnTo>
                        <a:pt x="35" y="89"/>
                      </a:lnTo>
                      <a:lnTo>
                        <a:pt x="28" y="87"/>
                      </a:lnTo>
                      <a:lnTo>
                        <a:pt x="21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0" y="54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35"/>
                      </a:lnTo>
                      <a:lnTo>
                        <a:pt x="4" y="28"/>
                      </a:lnTo>
                      <a:lnTo>
                        <a:pt x="8" y="21"/>
                      </a:lnTo>
                      <a:lnTo>
                        <a:pt x="13" y="13"/>
                      </a:lnTo>
                      <a:lnTo>
                        <a:pt x="21" y="8"/>
                      </a:lnTo>
                      <a:lnTo>
                        <a:pt x="28" y="4"/>
                      </a:lnTo>
                      <a:lnTo>
                        <a:pt x="35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54" y="0"/>
                      </a:lnTo>
                      <a:lnTo>
                        <a:pt x="63" y="4"/>
                      </a:lnTo>
                      <a:lnTo>
                        <a:pt x="71" y="8"/>
                      </a:lnTo>
                      <a:lnTo>
                        <a:pt x="78" y="13"/>
                      </a:lnTo>
                      <a:lnTo>
                        <a:pt x="84" y="21"/>
                      </a:lnTo>
                      <a:lnTo>
                        <a:pt x="87" y="28"/>
                      </a:lnTo>
                      <a:lnTo>
                        <a:pt x="89" y="35"/>
                      </a:lnTo>
                      <a:lnTo>
                        <a:pt x="91" y="45"/>
                      </a:lnTo>
                      <a:lnTo>
                        <a:pt x="91" y="45"/>
                      </a:lnTo>
                      <a:lnTo>
                        <a:pt x="89" y="54"/>
                      </a:lnTo>
                      <a:lnTo>
                        <a:pt x="87" y="63"/>
                      </a:lnTo>
                      <a:lnTo>
                        <a:pt x="84" y="71"/>
                      </a:lnTo>
                      <a:lnTo>
                        <a:pt x="78" y="78"/>
                      </a:lnTo>
                      <a:lnTo>
                        <a:pt x="71" y="84"/>
                      </a:lnTo>
                      <a:lnTo>
                        <a:pt x="63" y="87"/>
                      </a:lnTo>
                      <a:lnTo>
                        <a:pt x="54" y="89"/>
                      </a:lnTo>
                      <a:lnTo>
                        <a:pt x="45" y="91"/>
                      </a:lnTo>
                      <a:lnTo>
                        <a:pt x="45" y="91"/>
                      </a:lnTo>
                      <a:close/>
                      <a:moveTo>
                        <a:pt x="45" y="30"/>
                      </a:moveTo>
                      <a:lnTo>
                        <a:pt x="45" y="30"/>
                      </a:lnTo>
                      <a:lnTo>
                        <a:pt x="39" y="32"/>
                      </a:lnTo>
                      <a:lnTo>
                        <a:pt x="35" y="35"/>
                      </a:lnTo>
                      <a:lnTo>
                        <a:pt x="32" y="39"/>
                      </a:lnTo>
                      <a:lnTo>
                        <a:pt x="30" y="45"/>
                      </a:lnTo>
                      <a:lnTo>
                        <a:pt x="30" y="45"/>
                      </a:lnTo>
                      <a:lnTo>
                        <a:pt x="32" y="50"/>
                      </a:lnTo>
                      <a:lnTo>
                        <a:pt x="35" y="56"/>
                      </a:lnTo>
                      <a:lnTo>
                        <a:pt x="39" y="60"/>
                      </a:lnTo>
                      <a:lnTo>
                        <a:pt x="45" y="60"/>
                      </a:lnTo>
                      <a:lnTo>
                        <a:pt x="45" y="60"/>
                      </a:lnTo>
                      <a:lnTo>
                        <a:pt x="50" y="60"/>
                      </a:lnTo>
                      <a:lnTo>
                        <a:pt x="56" y="56"/>
                      </a:lnTo>
                      <a:lnTo>
                        <a:pt x="59" y="50"/>
                      </a:lnTo>
                      <a:lnTo>
                        <a:pt x="59" y="45"/>
                      </a:lnTo>
                      <a:lnTo>
                        <a:pt x="59" y="45"/>
                      </a:lnTo>
                      <a:lnTo>
                        <a:pt x="59" y="39"/>
                      </a:lnTo>
                      <a:lnTo>
                        <a:pt x="56" y="35"/>
                      </a:lnTo>
                      <a:lnTo>
                        <a:pt x="50" y="32"/>
                      </a:lnTo>
                      <a:lnTo>
                        <a:pt x="45" y="30"/>
                      </a:lnTo>
                      <a:lnTo>
                        <a:pt x="45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AAE7413-EF26-4717-AC8C-2CF23F2E4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3926" y="2178051"/>
                  <a:ext cx="49213" cy="9366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253">
                  <a:extLst>
                    <a:ext uri="{FF2B5EF4-FFF2-40B4-BE49-F238E27FC236}">
                      <a16:creationId xmlns:a16="http://schemas.microsoft.com/office/drawing/2014/main" id="{73AA1EC9-474D-472D-8564-CF212A52E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6963" y="2192338"/>
                  <a:ext cx="68263" cy="103188"/>
                </a:xfrm>
                <a:custGeom>
                  <a:avLst/>
                  <a:gdLst>
                    <a:gd name="T0" fmla="*/ 30 w 43"/>
                    <a:gd name="T1" fmla="*/ 65 h 65"/>
                    <a:gd name="T2" fmla="*/ 0 w 43"/>
                    <a:gd name="T3" fmla="*/ 59 h 65"/>
                    <a:gd name="T4" fmla="*/ 13 w 43"/>
                    <a:gd name="T5" fmla="*/ 0 h 65"/>
                    <a:gd name="T6" fmla="*/ 43 w 43"/>
                    <a:gd name="T7" fmla="*/ 6 h 65"/>
                    <a:gd name="T8" fmla="*/ 30 w 43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65">
                      <a:moveTo>
                        <a:pt x="30" y="65"/>
                      </a:moveTo>
                      <a:lnTo>
                        <a:pt x="0" y="59"/>
                      </a:lnTo>
                      <a:lnTo>
                        <a:pt x="13" y="0"/>
                      </a:lnTo>
                      <a:lnTo>
                        <a:pt x="43" y="6"/>
                      </a:lnTo>
                      <a:lnTo>
                        <a:pt x="30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254">
                  <a:extLst>
                    <a:ext uri="{FF2B5EF4-FFF2-40B4-BE49-F238E27FC236}">
                      <a16:creationId xmlns:a16="http://schemas.microsoft.com/office/drawing/2014/main" id="{61A6ADAC-B9E4-492F-865E-BCE734A55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2063" y="2244726"/>
                  <a:ext cx="82550" cy="109538"/>
                </a:xfrm>
                <a:custGeom>
                  <a:avLst/>
                  <a:gdLst>
                    <a:gd name="T0" fmla="*/ 28 w 52"/>
                    <a:gd name="T1" fmla="*/ 69 h 69"/>
                    <a:gd name="T2" fmla="*/ 0 w 52"/>
                    <a:gd name="T3" fmla="*/ 56 h 69"/>
                    <a:gd name="T4" fmla="*/ 24 w 52"/>
                    <a:gd name="T5" fmla="*/ 0 h 69"/>
                    <a:gd name="T6" fmla="*/ 52 w 52"/>
                    <a:gd name="T7" fmla="*/ 13 h 69"/>
                    <a:gd name="T8" fmla="*/ 28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8" y="69"/>
                      </a:moveTo>
                      <a:lnTo>
                        <a:pt x="0" y="56"/>
                      </a:lnTo>
                      <a:lnTo>
                        <a:pt x="24" y="0"/>
                      </a:lnTo>
                      <a:lnTo>
                        <a:pt x="52" y="13"/>
                      </a:lnTo>
                      <a:lnTo>
                        <a:pt x="28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255">
                  <a:extLst>
                    <a:ext uri="{FF2B5EF4-FFF2-40B4-BE49-F238E27FC236}">
                      <a16:creationId xmlns:a16="http://schemas.microsoft.com/office/drawing/2014/main" id="{977A77F8-1623-4CB7-A819-AAAAA493D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2339976"/>
                  <a:ext cx="98425" cy="104775"/>
                </a:xfrm>
                <a:custGeom>
                  <a:avLst/>
                  <a:gdLst>
                    <a:gd name="T0" fmla="*/ 26 w 62"/>
                    <a:gd name="T1" fmla="*/ 66 h 66"/>
                    <a:gd name="T2" fmla="*/ 0 w 62"/>
                    <a:gd name="T3" fmla="*/ 48 h 66"/>
                    <a:gd name="T4" fmla="*/ 37 w 62"/>
                    <a:gd name="T5" fmla="*/ 0 h 66"/>
                    <a:gd name="T6" fmla="*/ 62 w 62"/>
                    <a:gd name="T7" fmla="*/ 16 h 66"/>
                    <a:gd name="T8" fmla="*/ 26 w 62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6">
                      <a:moveTo>
                        <a:pt x="26" y="66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2" y="16"/>
                      </a:lnTo>
                      <a:lnTo>
                        <a:pt x="26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256">
                  <a:extLst>
                    <a:ext uri="{FF2B5EF4-FFF2-40B4-BE49-F238E27FC236}">
                      <a16:creationId xmlns:a16="http://schemas.microsoft.com/office/drawing/2014/main" id="{935FDF97-10EE-4E4C-A53E-9166170DD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2462213"/>
                  <a:ext cx="103188" cy="100013"/>
                </a:xfrm>
                <a:custGeom>
                  <a:avLst/>
                  <a:gdLst>
                    <a:gd name="T0" fmla="*/ 20 w 65"/>
                    <a:gd name="T1" fmla="*/ 63 h 63"/>
                    <a:gd name="T2" fmla="*/ 0 w 65"/>
                    <a:gd name="T3" fmla="*/ 41 h 63"/>
                    <a:gd name="T4" fmla="*/ 44 w 65"/>
                    <a:gd name="T5" fmla="*/ 0 h 63"/>
                    <a:gd name="T6" fmla="*/ 65 w 65"/>
                    <a:gd name="T7" fmla="*/ 23 h 63"/>
                    <a:gd name="T8" fmla="*/ 20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5" y="23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257">
                  <a:extLst>
                    <a:ext uri="{FF2B5EF4-FFF2-40B4-BE49-F238E27FC236}">
                      <a16:creationId xmlns:a16="http://schemas.microsoft.com/office/drawing/2014/main" id="{CA562749-14B7-41A8-BB25-A07EBB3C4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2616201"/>
                  <a:ext cx="104775" cy="87313"/>
                </a:xfrm>
                <a:custGeom>
                  <a:avLst/>
                  <a:gdLst>
                    <a:gd name="T0" fmla="*/ 14 w 66"/>
                    <a:gd name="T1" fmla="*/ 55 h 55"/>
                    <a:gd name="T2" fmla="*/ 0 w 66"/>
                    <a:gd name="T3" fmla="*/ 29 h 55"/>
                    <a:gd name="T4" fmla="*/ 51 w 66"/>
                    <a:gd name="T5" fmla="*/ 0 h 55"/>
                    <a:gd name="T6" fmla="*/ 66 w 66"/>
                    <a:gd name="T7" fmla="*/ 26 h 55"/>
                    <a:gd name="T8" fmla="*/ 14 w 66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5">
                      <a:moveTo>
                        <a:pt x="14" y="55"/>
                      </a:moveTo>
                      <a:lnTo>
                        <a:pt x="0" y="29"/>
                      </a:lnTo>
                      <a:lnTo>
                        <a:pt x="51" y="0"/>
                      </a:lnTo>
                      <a:lnTo>
                        <a:pt x="66" y="26"/>
                      </a:lnTo>
                      <a:lnTo>
                        <a:pt x="14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258">
                  <a:extLst>
                    <a:ext uri="{FF2B5EF4-FFF2-40B4-BE49-F238E27FC236}">
                      <a16:creationId xmlns:a16="http://schemas.microsoft.com/office/drawing/2014/main" id="{408CA8BA-E75E-4490-98D8-1AEDFA546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2789238"/>
                  <a:ext cx="106363" cy="76200"/>
                </a:xfrm>
                <a:custGeom>
                  <a:avLst/>
                  <a:gdLst>
                    <a:gd name="T0" fmla="*/ 9 w 67"/>
                    <a:gd name="T1" fmla="*/ 48 h 48"/>
                    <a:gd name="T2" fmla="*/ 0 w 67"/>
                    <a:gd name="T3" fmla="*/ 19 h 48"/>
                    <a:gd name="T4" fmla="*/ 57 w 67"/>
                    <a:gd name="T5" fmla="*/ 0 h 48"/>
                    <a:gd name="T6" fmla="*/ 67 w 67"/>
                    <a:gd name="T7" fmla="*/ 28 h 48"/>
                    <a:gd name="T8" fmla="*/ 9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7" y="28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59">
                  <a:extLst>
                    <a:ext uri="{FF2B5EF4-FFF2-40B4-BE49-F238E27FC236}">
                      <a16:creationId xmlns:a16="http://schemas.microsoft.com/office/drawing/2014/main" id="{1090CF3A-27A3-4311-8FE7-596CA729E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2974976"/>
                  <a:ext cx="100013" cy="58738"/>
                </a:xfrm>
                <a:custGeom>
                  <a:avLst/>
                  <a:gdLst>
                    <a:gd name="T0" fmla="*/ 3 w 63"/>
                    <a:gd name="T1" fmla="*/ 37 h 37"/>
                    <a:gd name="T2" fmla="*/ 0 w 63"/>
                    <a:gd name="T3" fmla="*/ 7 h 37"/>
                    <a:gd name="T4" fmla="*/ 59 w 63"/>
                    <a:gd name="T5" fmla="*/ 0 h 37"/>
                    <a:gd name="T6" fmla="*/ 63 w 63"/>
                    <a:gd name="T7" fmla="*/ 31 h 37"/>
                    <a:gd name="T8" fmla="*/ 3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3" y="37"/>
                      </a:moveTo>
                      <a:lnTo>
                        <a:pt x="0" y="7"/>
                      </a:lnTo>
                      <a:lnTo>
                        <a:pt x="59" y="0"/>
                      </a:lnTo>
                      <a:lnTo>
                        <a:pt x="63" y="31"/>
                      </a:lnTo>
                      <a:lnTo>
                        <a:pt x="3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260">
                  <a:extLst>
                    <a:ext uri="{FF2B5EF4-FFF2-40B4-BE49-F238E27FC236}">
                      <a16:creationId xmlns:a16="http://schemas.microsoft.com/office/drawing/2014/main" id="{3FAB6C50-BDDE-45C0-926C-7837C8FA7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5301" y="3157538"/>
                  <a:ext cx="100013" cy="58738"/>
                </a:xfrm>
                <a:custGeom>
                  <a:avLst/>
                  <a:gdLst>
                    <a:gd name="T0" fmla="*/ 59 w 63"/>
                    <a:gd name="T1" fmla="*/ 37 h 37"/>
                    <a:gd name="T2" fmla="*/ 0 w 63"/>
                    <a:gd name="T3" fmla="*/ 31 h 37"/>
                    <a:gd name="T4" fmla="*/ 3 w 63"/>
                    <a:gd name="T5" fmla="*/ 0 h 37"/>
                    <a:gd name="T6" fmla="*/ 63 w 63"/>
                    <a:gd name="T7" fmla="*/ 7 h 37"/>
                    <a:gd name="T8" fmla="*/ 59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59" y="37"/>
                      </a:moveTo>
                      <a:lnTo>
                        <a:pt x="0" y="31"/>
                      </a:lnTo>
                      <a:lnTo>
                        <a:pt x="3" y="0"/>
                      </a:lnTo>
                      <a:lnTo>
                        <a:pt x="63" y="7"/>
                      </a:lnTo>
                      <a:lnTo>
                        <a:pt x="59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61">
                  <a:extLst>
                    <a:ext uri="{FF2B5EF4-FFF2-40B4-BE49-F238E27FC236}">
                      <a16:creationId xmlns:a16="http://schemas.microsoft.com/office/drawing/2014/main" id="{47D663F0-8018-44F9-80F0-01A8B6986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6" y="3327401"/>
                  <a:ext cx="106363" cy="76200"/>
                </a:xfrm>
                <a:custGeom>
                  <a:avLst/>
                  <a:gdLst>
                    <a:gd name="T0" fmla="*/ 57 w 67"/>
                    <a:gd name="T1" fmla="*/ 48 h 48"/>
                    <a:gd name="T2" fmla="*/ 0 w 67"/>
                    <a:gd name="T3" fmla="*/ 28 h 48"/>
                    <a:gd name="T4" fmla="*/ 9 w 67"/>
                    <a:gd name="T5" fmla="*/ 0 h 48"/>
                    <a:gd name="T6" fmla="*/ 67 w 67"/>
                    <a:gd name="T7" fmla="*/ 19 h 48"/>
                    <a:gd name="T8" fmla="*/ 57 w 67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7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62">
                  <a:extLst>
                    <a:ext uri="{FF2B5EF4-FFF2-40B4-BE49-F238E27FC236}">
                      <a16:creationId xmlns:a16="http://schemas.microsoft.com/office/drawing/2014/main" id="{0101A9CE-A12E-44DC-AD06-F6FE1A728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1001" y="3486151"/>
                  <a:ext cx="104775" cy="92075"/>
                </a:xfrm>
                <a:custGeom>
                  <a:avLst/>
                  <a:gdLst>
                    <a:gd name="T0" fmla="*/ 51 w 66"/>
                    <a:gd name="T1" fmla="*/ 58 h 58"/>
                    <a:gd name="T2" fmla="*/ 0 w 66"/>
                    <a:gd name="T3" fmla="*/ 26 h 58"/>
                    <a:gd name="T4" fmla="*/ 14 w 66"/>
                    <a:gd name="T5" fmla="*/ 0 h 58"/>
                    <a:gd name="T6" fmla="*/ 66 w 66"/>
                    <a:gd name="T7" fmla="*/ 30 h 58"/>
                    <a:gd name="T8" fmla="*/ 51 w 66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58">
                      <a:moveTo>
                        <a:pt x="51" y="58"/>
                      </a:moveTo>
                      <a:lnTo>
                        <a:pt x="0" y="26"/>
                      </a:lnTo>
                      <a:lnTo>
                        <a:pt x="14" y="0"/>
                      </a:lnTo>
                      <a:lnTo>
                        <a:pt x="66" y="30"/>
                      </a:lnTo>
                      <a:lnTo>
                        <a:pt x="51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263">
                  <a:extLst>
                    <a:ext uri="{FF2B5EF4-FFF2-40B4-BE49-F238E27FC236}">
                      <a16:creationId xmlns:a16="http://schemas.microsoft.com/office/drawing/2014/main" id="{13CE1013-3E66-434C-A86D-CC70498A1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4638" y="3627438"/>
                  <a:ext cx="103188" cy="100013"/>
                </a:xfrm>
                <a:custGeom>
                  <a:avLst/>
                  <a:gdLst>
                    <a:gd name="T0" fmla="*/ 44 w 65"/>
                    <a:gd name="T1" fmla="*/ 63 h 63"/>
                    <a:gd name="T2" fmla="*/ 0 w 65"/>
                    <a:gd name="T3" fmla="*/ 24 h 63"/>
                    <a:gd name="T4" fmla="*/ 20 w 65"/>
                    <a:gd name="T5" fmla="*/ 0 h 63"/>
                    <a:gd name="T6" fmla="*/ 65 w 65"/>
                    <a:gd name="T7" fmla="*/ 41 h 63"/>
                    <a:gd name="T8" fmla="*/ 44 w 65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3">
                      <a:moveTo>
                        <a:pt x="44" y="63"/>
                      </a:moveTo>
                      <a:lnTo>
                        <a:pt x="0" y="24"/>
                      </a:lnTo>
                      <a:lnTo>
                        <a:pt x="20" y="0"/>
                      </a:lnTo>
                      <a:lnTo>
                        <a:pt x="65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264">
                  <a:extLst>
                    <a:ext uri="{FF2B5EF4-FFF2-40B4-BE49-F238E27FC236}">
                      <a16:creationId xmlns:a16="http://schemas.microsoft.com/office/drawing/2014/main" id="{8E6176CC-397B-4CA1-985C-7F8F098D3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288" y="3748088"/>
                  <a:ext cx="98425" cy="106363"/>
                </a:xfrm>
                <a:custGeom>
                  <a:avLst/>
                  <a:gdLst>
                    <a:gd name="T0" fmla="*/ 37 w 62"/>
                    <a:gd name="T1" fmla="*/ 67 h 67"/>
                    <a:gd name="T2" fmla="*/ 0 w 62"/>
                    <a:gd name="T3" fmla="*/ 17 h 67"/>
                    <a:gd name="T4" fmla="*/ 26 w 62"/>
                    <a:gd name="T5" fmla="*/ 0 h 67"/>
                    <a:gd name="T6" fmla="*/ 62 w 62"/>
                    <a:gd name="T7" fmla="*/ 48 h 67"/>
                    <a:gd name="T8" fmla="*/ 37 w 62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67">
                      <a:moveTo>
                        <a:pt x="37" y="67"/>
                      </a:moveTo>
                      <a:lnTo>
                        <a:pt x="0" y="17"/>
                      </a:lnTo>
                      <a:lnTo>
                        <a:pt x="26" y="0"/>
                      </a:lnTo>
                      <a:lnTo>
                        <a:pt x="62" y="48"/>
                      </a:lnTo>
                      <a:lnTo>
                        <a:pt x="37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265">
                  <a:extLst>
                    <a:ext uri="{FF2B5EF4-FFF2-40B4-BE49-F238E27FC236}">
                      <a16:creationId xmlns:a16="http://schemas.microsoft.com/office/drawing/2014/main" id="{62E95CCC-CC2C-45B4-BF48-0CB536D00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5013" y="2192338"/>
                  <a:ext cx="65088" cy="103188"/>
                </a:xfrm>
                <a:custGeom>
                  <a:avLst/>
                  <a:gdLst>
                    <a:gd name="T0" fmla="*/ 11 w 41"/>
                    <a:gd name="T1" fmla="*/ 65 h 65"/>
                    <a:gd name="T2" fmla="*/ 0 w 41"/>
                    <a:gd name="T3" fmla="*/ 6 h 65"/>
                    <a:gd name="T4" fmla="*/ 30 w 41"/>
                    <a:gd name="T5" fmla="*/ 0 h 65"/>
                    <a:gd name="T6" fmla="*/ 41 w 41"/>
                    <a:gd name="T7" fmla="*/ 59 h 65"/>
                    <a:gd name="T8" fmla="*/ 11 w 41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5">
                      <a:moveTo>
                        <a:pt x="11" y="65"/>
                      </a:moveTo>
                      <a:lnTo>
                        <a:pt x="0" y="6"/>
                      </a:lnTo>
                      <a:lnTo>
                        <a:pt x="30" y="0"/>
                      </a:lnTo>
                      <a:lnTo>
                        <a:pt x="41" y="59"/>
                      </a:lnTo>
                      <a:lnTo>
                        <a:pt x="11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266">
                  <a:extLst>
                    <a:ext uri="{FF2B5EF4-FFF2-40B4-BE49-F238E27FC236}">
                      <a16:creationId xmlns:a16="http://schemas.microsoft.com/office/drawing/2014/main" id="{0C70349C-B12D-4A72-A795-29BFCAA01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2451" y="2244726"/>
                  <a:ext cx="82550" cy="109538"/>
                </a:xfrm>
                <a:custGeom>
                  <a:avLst/>
                  <a:gdLst>
                    <a:gd name="T0" fmla="*/ 24 w 52"/>
                    <a:gd name="T1" fmla="*/ 69 h 69"/>
                    <a:gd name="T2" fmla="*/ 0 w 52"/>
                    <a:gd name="T3" fmla="*/ 13 h 69"/>
                    <a:gd name="T4" fmla="*/ 28 w 52"/>
                    <a:gd name="T5" fmla="*/ 0 h 69"/>
                    <a:gd name="T6" fmla="*/ 52 w 52"/>
                    <a:gd name="T7" fmla="*/ 56 h 69"/>
                    <a:gd name="T8" fmla="*/ 24 w 52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9">
                      <a:moveTo>
                        <a:pt x="24" y="69"/>
                      </a:moveTo>
                      <a:lnTo>
                        <a:pt x="0" y="13"/>
                      </a:lnTo>
                      <a:lnTo>
                        <a:pt x="28" y="0"/>
                      </a:lnTo>
                      <a:lnTo>
                        <a:pt x="52" y="56"/>
                      </a:lnTo>
                      <a:lnTo>
                        <a:pt x="24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267">
                  <a:extLst>
                    <a:ext uri="{FF2B5EF4-FFF2-40B4-BE49-F238E27FC236}">
                      <a16:creationId xmlns:a16="http://schemas.microsoft.com/office/drawing/2014/main" id="{54AA60F1-EA14-4143-BBC2-403E43DB1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2339976"/>
                  <a:ext cx="96838" cy="104775"/>
                </a:xfrm>
                <a:custGeom>
                  <a:avLst/>
                  <a:gdLst>
                    <a:gd name="T0" fmla="*/ 37 w 61"/>
                    <a:gd name="T1" fmla="*/ 66 h 66"/>
                    <a:gd name="T2" fmla="*/ 0 w 61"/>
                    <a:gd name="T3" fmla="*/ 16 h 66"/>
                    <a:gd name="T4" fmla="*/ 26 w 61"/>
                    <a:gd name="T5" fmla="*/ 0 h 66"/>
                    <a:gd name="T6" fmla="*/ 61 w 61"/>
                    <a:gd name="T7" fmla="*/ 48 h 66"/>
                    <a:gd name="T8" fmla="*/ 37 w 61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6">
                      <a:moveTo>
                        <a:pt x="37" y="66"/>
                      </a:moveTo>
                      <a:lnTo>
                        <a:pt x="0" y="16"/>
                      </a:lnTo>
                      <a:lnTo>
                        <a:pt x="26" y="0"/>
                      </a:lnTo>
                      <a:lnTo>
                        <a:pt x="61" y="48"/>
                      </a:lnTo>
                      <a:lnTo>
                        <a:pt x="37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268">
                  <a:extLst>
                    <a:ext uri="{FF2B5EF4-FFF2-40B4-BE49-F238E27FC236}">
                      <a16:creationId xmlns:a16="http://schemas.microsoft.com/office/drawing/2014/main" id="{6A9FE813-E6B8-4C88-B669-F9DD4D594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2462213"/>
                  <a:ext cx="101600" cy="100013"/>
                </a:xfrm>
                <a:custGeom>
                  <a:avLst/>
                  <a:gdLst>
                    <a:gd name="T0" fmla="*/ 44 w 64"/>
                    <a:gd name="T1" fmla="*/ 63 h 63"/>
                    <a:gd name="T2" fmla="*/ 0 w 64"/>
                    <a:gd name="T3" fmla="*/ 23 h 63"/>
                    <a:gd name="T4" fmla="*/ 20 w 64"/>
                    <a:gd name="T5" fmla="*/ 0 h 63"/>
                    <a:gd name="T6" fmla="*/ 64 w 64"/>
                    <a:gd name="T7" fmla="*/ 41 h 63"/>
                    <a:gd name="T8" fmla="*/ 44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44" y="63"/>
                      </a:moveTo>
                      <a:lnTo>
                        <a:pt x="0" y="23"/>
                      </a:lnTo>
                      <a:lnTo>
                        <a:pt x="20" y="0"/>
                      </a:lnTo>
                      <a:lnTo>
                        <a:pt x="64" y="41"/>
                      </a:lnTo>
                      <a:lnTo>
                        <a:pt x="44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269">
                  <a:extLst>
                    <a:ext uri="{FF2B5EF4-FFF2-40B4-BE49-F238E27FC236}">
                      <a16:creationId xmlns:a16="http://schemas.microsoft.com/office/drawing/2014/main" id="{603A3DBC-6ECA-4B3E-A67C-A80CC979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2616201"/>
                  <a:ext cx="106363" cy="87313"/>
                </a:xfrm>
                <a:custGeom>
                  <a:avLst/>
                  <a:gdLst>
                    <a:gd name="T0" fmla="*/ 52 w 67"/>
                    <a:gd name="T1" fmla="*/ 55 h 55"/>
                    <a:gd name="T2" fmla="*/ 0 w 67"/>
                    <a:gd name="T3" fmla="*/ 26 h 55"/>
                    <a:gd name="T4" fmla="*/ 15 w 67"/>
                    <a:gd name="T5" fmla="*/ 0 h 55"/>
                    <a:gd name="T6" fmla="*/ 67 w 67"/>
                    <a:gd name="T7" fmla="*/ 29 h 55"/>
                    <a:gd name="T8" fmla="*/ 52 w 67"/>
                    <a:gd name="T9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5">
                      <a:moveTo>
                        <a:pt x="52" y="55"/>
                      </a:moveTo>
                      <a:lnTo>
                        <a:pt x="0" y="26"/>
                      </a:lnTo>
                      <a:lnTo>
                        <a:pt x="15" y="0"/>
                      </a:lnTo>
                      <a:lnTo>
                        <a:pt x="67" y="29"/>
                      </a:lnTo>
                      <a:lnTo>
                        <a:pt x="52" y="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270">
                  <a:extLst>
                    <a:ext uri="{FF2B5EF4-FFF2-40B4-BE49-F238E27FC236}">
                      <a16:creationId xmlns:a16="http://schemas.microsoft.com/office/drawing/2014/main" id="{0F7E6AE9-98CA-4620-AB33-54F1E0AB1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2789238"/>
                  <a:ext cx="104775" cy="76200"/>
                </a:xfrm>
                <a:custGeom>
                  <a:avLst/>
                  <a:gdLst>
                    <a:gd name="T0" fmla="*/ 57 w 66"/>
                    <a:gd name="T1" fmla="*/ 48 h 48"/>
                    <a:gd name="T2" fmla="*/ 0 w 66"/>
                    <a:gd name="T3" fmla="*/ 28 h 48"/>
                    <a:gd name="T4" fmla="*/ 9 w 66"/>
                    <a:gd name="T5" fmla="*/ 0 h 48"/>
                    <a:gd name="T6" fmla="*/ 66 w 66"/>
                    <a:gd name="T7" fmla="*/ 19 h 48"/>
                    <a:gd name="T8" fmla="*/ 57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57" y="4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66" y="19"/>
                      </a:lnTo>
                      <a:lnTo>
                        <a:pt x="57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271">
                  <a:extLst>
                    <a:ext uri="{FF2B5EF4-FFF2-40B4-BE49-F238E27FC236}">
                      <a16:creationId xmlns:a16="http://schemas.microsoft.com/office/drawing/2014/main" id="{25BBFA28-CF4E-4B44-8A5A-FD93F243A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2974976"/>
                  <a:ext cx="100013" cy="58738"/>
                </a:xfrm>
                <a:custGeom>
                  <a:avLst/>
                  <a:gdLst>
                    <a:gd name="T0" fmla="*/ 60 w 63"/>
                    <a:gd name="T1" fmla="*/ 37 h 37"/>
                    <a:gd name="T2" fmla="*/ 0 w 63"/>
                    <a:gd name="T3" fmla="*/ 31 h 37"/>
                    <a:gd name="T4" fmla="*/ 4 w 63"/>
                    <a:gd name="T5" fmla="*/ 0 h 37"/>
                    <a:gd name="T6" fmla="*/ 63 w 63"/>
                    <a:gd name="T7" fmla="*/ 7 h 37"/>
                    <a:gd name="T8" fmla="*/ 60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60" y="37"/>
                      </a:moveTo>
                      <a:lnTo>
                        <a:pt x="0" y="31"/>
                      </a:lnTo>
                      <a:lnTo>
                        <a:pt x="4" y="0"/>
                      </a:lnTo>
                      <a:lnTo>
                        <a:pt x="63" y="7"/>
                      </a:lnTo>
                      <a:lnTo>
                        <a:pt x="60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272">
                  <a:extLst>
                    <a:ext uri="{FF2B5EF4-FFF2-40B4-BE49-F238E27FC236}">
                      <a16:creationId xmlns:a16="http://schemas.microsoft.com/office/drawing/2014/main" id="{7A84640E-2B53-4CC9-9204-FB7F96CBC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1751" y="3157538"/>
                  <a:ext cx="100013" cy="58738"/>
                </a:xfrm>
                <a:custGeom>
                  <a:avLst/>
                  <a:gdLst>
                    <a:gd name="T0" fmla="*/ 4 w 63"/>
                    <a:gd name="T1" fmla="*/ 37 h 37"/>
                    <a:gd name="T2" fmla="*/ 0 w 63"/>
                    <a:gd name="T3" fmla="*/ 7 h 37"/>
                    <a:gd name="T4" fmla="*/ 60 w 63"/>
                    <a:gd name="T5" fmla="*/ 0 h 37"/>
                    <a:gd name="T6" fmla="*/ 63 w 63"/>
                    <a:gd name="T7" fmla="*/ 31 h 37"/>
                    <a:gd name="T8" fmla="*/ 4 w 6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7">
                      <a:moveTo>
                        <a:pt x="4" y="37"/>
                      </a:moveTo>
                      <a:lnTo>
                        <a:pt x="0" y="7"/>
                      </a:lnTo>
                      <a:lnTo>
                        <a:pt x="60" y="0"/>
                      </a:lnTo>
                      <a:lnTo>
                        <a:pt x="63" y="31"/>
                      </a:lnTo>
                      <a:lnTo>
                        <a:pt x="4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273">
                  <a:extLst>
                    <a:ext uri="{FF2B5EF4-FFF2-40B4-BE49-F238E27FC236}">
                      <a16:creationId xmlns:a16="http://schemas.microsoft.com/office/drawing/2014/main" id="{C6794764-EA44-4A35-B42E-D05D12C03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8263" y="3327401"/>
                  <a:ext cx="104775" cy="76200"/>
                </a:xfrm>
                <a:custGeom>
                  <a:avLst/>
                  <a:gdLst>
                    <a:gd name="T0" fmla="*/ 9 w 66"/>
                    <a:gd name="T1" fmla="*/ 48 h 48"/>
                    <a:gd name="T2" fmla="*/ 0 w 66"/>
                    <a:gd name="T3" fmla="*/ 19 h 48"/>
                    <a:gd name="T4" fmla="*/ 57 w 66"/>
                    <a:gd name="T5" fmla="*/ 0 h 48"/>
                    <a:gd name="T6" fmla="*/ 66 w 66"/>
                    <a:gd name="T7" fmla="*/ 30 h 48"/>
                    <a:gd name="T8" fmla="*/ 9 w 6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48">
                      <a:moveTo>
                        <a:pt x="9" y="48"/>
                      </a:moveTo>
                      <a:lnTo>
                        <a:pt x="0" y="19"/>
                      </a:lnTo>
                      <a:lnTo>
                        <a:pt x="57" y="0"/>
                      </a:lnTo>
                      <a:lnTo>
                        <a:pt x="66" y="30"/>
                      </a:lnTo>
                      <a:lnTo>
                        <a:pt x="9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274">
                  <a:extLst>
                    <a:ext uri="{FF2B5EF4-FFF2-40B4-BE49-F238E27FC236}">
                      <a16:creationId xmlns:a16="http://schemas.microsoft.com/office/drawing/2014/main" id="{ECABC25A-4518-4111-9BA8-1DD818093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1288" y="3486151"/>
                  <a:ext cx="106363" cy="92075"/>
                </a:xfrm>
                <a:custGeom>
                  <a:avLst/>
                  <a:gdLst>
                    <a:gd name="T0" fmla="*/ 15 w 67"/>
                    <a:gd name="T1" fmla="*/ 58 h 58"/>
                    <a:gd name="T2" fmla="*/ 0 w 67"/>
                    <a:gd name="T3" fmla="*/ 30 h 58"/>
                    <a:gd name="T4" fmla="*/ 52 w 67"/>
                    <a:gd name="T5" fmla="*/ 0 h 58"/>
                    <a:gd name="T6" fmla="*/ 67 w 67"/>
                    <a:gd name="T7" fmla="*/ 26 h 58"/>
                    <a:gd name="T8" fmla="*/ 15 w 67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58">
                      <a:moveTo>
                        <a:pt x="15" y="58"/>
                      </a:moveTo>
                      <a:lnTo>
                        <a:pt x="0" y="30"/>
                      </a:lnTo>
                      <a:lnTo>
                        <a:pt x="52" y="0"/>
                      </a:lnTo>
                      <a:lnTo>
                        <a:pt x="67" y="26"/>
                      </a:lnTo>
                      <a:lnTo>
                        <a:pt x="15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275">
                  <a:extLst>
                    <a:ext uri="{FF2B5EF4-FFF2-40B4-BE49-F238E27FC236}">
                      <a16:creationId xmlns:a16="http://schemas.microsoft.com/office/drawing/2014/main" id="{973AFCC4-A50F-4B89-9F66-FAF518913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0826" y="3627438"/>
                  <a:ext cx="101600" cy="100013"/>
                </a:xfrm>
                <a:custGeom>
                  <a:avLst/>
                  <a:gdLst>
                    <a:gd name="T0" fmla="*/ 20 w 64"/>
                    <a:gd name="T1" fmla="*/ 63 h 63"/>
                    <a:gd name="T2" fmla="*/ 0 w 64"/>
                    <a:gd name="T3" fmla="*/ 41 h 63"/>
                    <a:gd name="T4" fmla="*/ 44 w 64"/>
                    <a:gd name="T5" fmla="*/ 0 h 63"/>
                    <a:gd name="T6" fmla="*/ 64 w 64"/>
                    <a:gd name="T7" fmla="*/ 24 h 63"/>
                    <a:gd name="T8" fmla="*/ 20 w 64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63">
                      <a:moveTo>
                        <a:pt x="20" y="63"/>
                      </a:moveTo>
                      <a:lnTo>
                        <a:pt x="0" y="41"/>
                      </a:lnTo>
                      <a:lnTo>
                        <a:pt x="44" y="0"/>
                      </a:lnTo>
                      <a:lnTo>
                        <a:pt x="64" y="24"/>
                      </a:lnTo>
                      <a:lnTo>
                        <a:pt x="2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276">
                  <a:extLst>
                    <a:ext uri="{FF2B5EF4-FFF2-40B4-BE49-F238E27FC236}">
                      <a16:creationId xmlns:a16="http://schemas.microsoft.com/office/drawing/2014/main" id="{045645C6-3246-40C3-8BB4-A7D1CC944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8938" y="3748088"/>
                  <a:ext cx="96838" cy="106363"/>
                </a:xfrm>
                <a:custGeom>
                  <a:avLst/>
                  <a:gdLst>
                    <a:gd name="T0" fmla="*/ 26 w 61"/>
                    <a:gd name="T1" fmla="*/ 67 h 67"/>
                    <a:gd name="T2" fmla="*/ 0 w 61"/>
                    <a:gd name="T3" fmla="*/ 48 h 67"/>
                    <a:gd name="T4" fmla="*/ 37 w 61"/>
                    <a:gd name="T5" fmla="*/ 0 h 67"/>
                    <a:gd name="T6" fmla="*/ 61 w 61"/>
                    <a:gd name="T7" fmla="*/ 17 h 67"/>
                    <a:gd name="T8" fmla="*/ 26 w 61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7">
                      <a:moveTo>
                        <a:pt x="26" y="67"/>
                      </a:moveTo>
                      <a:lnTo>
                        <a:pt x="0" y="48"/>
                      </a:lnTo>
                      <a:lnTo>
                        <a:pt x="37" y="0"/>
                      </a:lnTo>
                      <a:lnTo>
                        <a:pt x="61" y="17"/>
                      </a:lnTo>
                      <a:lnTo>
                        <a:pt x="26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FBFF1D-6A37-45C6-ACD9-C2169BB03779}"/>
                </a:ext>
              </a:extLst>
            </p:cNvPr>
            <p:cNvSpPr/>
            <p:nvPr/>
          </p:nvSpPr>
          <p:spPr>
            <a:xfrm>
              <a:off x="6953285" y="4801999"/>
              <a:ext cx="1476883" cy="1686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4A6D5B-C512-43F6-8853-D13870CA10B3}"/>
              </a:ext>
            </a:extLst>
          </p:cNvPr>
          <p:cNvCxnSpPr>
            <a:cxnSpLocks/>
            <a:stCxn id="7" idx="56"/>
          </p:cNvCxnSpPr>
          <p:nvPr userDrawn="1"/>
        </p:nvCxnSpPr>
        <p:spPr>
          <a:xfrm>
            <a:off x="6691605" y="3726414"/>
            <a:ext cx="24523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8A89B-C4A0-4BF6-A7C2-3F1B9632BFBB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3471737"/>
            <a:ext cx="5920662" cy="607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8A7A6F7-5F58-448E-ABB3-AECDCAC65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4376" y="904875"/>
            <a:ext cx="4002881" cy="1693069"/>
          </a:xfrm>
        </p:spPr>
        <p:txBody>
          <a:bodyPr/>
          <a:lstStyle>
            <a:lvl1pPr marL="0" indent="0">
              <a:buNone/>
              <a:defRPr sz="4950">
                <a:latin typeface="+mj-lt"/>
              </a:defRPr>
            </a:lvl1pPr>
          </a:lstStyle>
          <a:p>
            <a:pPr lvl="0"/>
            <a:r>
              <a:rPr lang="en-US" sz="4950">
                <a:latin typeface="+mj-lt"/>
              </a:rPr>
              <a:t>Section 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77258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0275184-2402-CE4B-A93F-D672F83D1D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5746" y="0"/>
            <a:ext cx="1681370" cy="514972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CC63B-8CF6-4150-BDEE-2EC0485952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577" y="1907611"/>
            <a:ext cx="3260420" cy="1778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7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5FCB6-F57E-4599-A6E1-31F82D3C9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576" y="3767367"/>
            <a:ext cx="2592524" cy="12334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FBAD9-B8D9-914A-8E62-CD9D523CF307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E1FBC873-DF69-1B4A-AF1D-31E13D685F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31199" y="0"/>
            <a:ext cx="1681370" cy="514972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1D65F36-2A53-6E48-9D35-D2DB9F8939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46651" y="0"/>
            <a:ext cx="1681370" cy="514972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1E84AB-3823-4D8D-A838-B15D916A0F49}"/>
              </a:ext>
            </a:extLst>
          </p:cNvPr>
          <p:cNvSpPr/>
          <p:nvPr/>
        </p:nvSpPr>
        <p:spPr>
          <a:xfrm>
            <a:off x="8760480" y="4879573"/>
            <a:ext cx="314510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A4E4EE-5DAE-4594-AAAA-E836A644BB93}" type="slidenum">
              <a:rPr lang="en-US" sz="825" b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25" b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448DD1D-BADB-4DCC-96F6-5839E3637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0"/>
            <a:ext cx="2132734" cy="11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2395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, No Background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EFC2F98-5944-4C9B-A2C3-BF4DC0C7C3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2164567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EFC2F98-5944-4C9B-A2C3-BF4DC0C7C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6582124"/>
      </p:ext>
    </p:extLst>
  </p:cSld>
  <p:clrMapOvr>
    <a:masterClrMapping/>
  </p:clrMapOvr>
  <p:transition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382277"/>
      </p:ext>
    </p:extLst>
  </p:cSld>
  <p:clrMapOvr>
    <a:masterClrMapping/>
  </p:clrMapOvr>
  <p:transition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538102"/>
      </p:ext>
    </p:extLst>
  </p:cSld>
  <p:clrMapOvr>
    <a:masterClrMapping/>
  </p:clrMapOvr>
  <p:transition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2E98-A0FC-4BA8-A7F1-85E532EF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943E3-D2FE-499D-BA8D-63049BD6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6E6D-C0F5-4281-96FF-0EE15D96329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1896C-BE16-46F8-B1C9-5A0D0B0C6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2284F-E892-4E90-9B8B-6FE68A91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5A5A-5AF1-4E08-B46C-11ED0E70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363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2C9D-FAC9-41EA-B3BC-DA9E3B5E1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279" y="2559795"/>
            <a:ext cx="8375444" cy="1398808"/>
          </a:xfrm>
        </p:spPr>
        <p:txBody>
          <a:bodyPr>
            <a:noAutofit/>
          </a:bodyPr>
          <a:lstStyle>
            <a:lvl1pPr algn="ctr">
              <a:defRPr sz="4950" cap="all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BAF651-6F8E-4B44-822A-9FA6CF387D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4243" y="4019446"/>
            <a:ext cx="7935515" cy="757238"/>
          </a:xfrm>
        </p:spPr>
        <p:txBody>
          <a:bodyPr>
            <a:noAutofit/>
          </a:bodyPr>
          <a:lstStyle>
            <a:lvl1pPr algn="ctr">
              <a:defRPr sz="2700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36FBD-83D0-4167-B5A8-B1ECF6429F87}"/>
              </a:ext>
            </a:extLst>
          </p:cNvPr>
          <p:cNvSpPr/>
          <p:nvPr/>
        </p:nvSpPr>
        <p:spPr>
          <a:xfrm>
            <a:off x="8760480" y="4879573"/>
            <a:ext cx="314510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A4E4EE-5DAE-4594-AAAA-E836A644BB93}" type="slidenum">
              <a:rPr lang="en-US" sz="825" b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25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438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room&#10;&#10;Description automatically generated">
            <a:extLst>
              <a:ext uri="{FF2B5EF4-FFF2-40B4-BE49-F238E27FC236}">
                <a16:creationId xmlns:a16="http://schemas.microsoft.com/office/drawing/2014/main" id="{A22EABB8-05DC-4056-9BBD-B5A8915C1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56" b="4244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A12C9D-FAC9-41EA-B3BC-DA9E3B5E1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634" y="2559795"/>
            <a:ext cx="8642733" cy="1398808"/>
          </a:xfrm>
        </p:spPr>
        <p:txBody>
          <a:bodyPr>
            <a:noAutofit/>
          </a:bodyPr>
          <a:lstStyle>
            <a:lvl1pPr algn="ctr">
              <a:defRPr sz="4950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BAF651-6F8E-4B44-822A-9FA6CF387D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23" y="4019446"/>
            <a:ext cx="7935515" cy="757238"/>
          </a:xfrm>
        </p:spPr>
        <p:txBody>
          <a:bodyPr>
            <a:noAutofit/>
          </a:bodyPr>
          <a:lstStyle>
            <a:lvl1pPr algn="ctr">
              <a:defRPr sz="27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36FBD-83D0-4167-B5A8-B1ECF6429F87}"/>
              </a:ext>
            </a:extLst>
          </p:cNvPr>
          <p:cNvSpPr/>
          <p:nvPr/>
        </p:nvSpPr>
        <p:spPr>
          <a:xfrm>
            <a:off x="8760480" y="4879573"/>
            <a:ext cx="314510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A4E4EE-5DAE-4594-AAAA-E836A644BB93}" type="slidenum">
              <a:rPr lang="en-US" sz="825" b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25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1128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904B3F-75EC-4268-A8EF-E0B03EE6AC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12C9D-FAC9-41EA-B3BC-DA9E3B5E1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634" y="2559795"/>
            <a:ext cx="8642733" cy="1398808"/>
          </a:xfrm>
        </p:spPr>
        <p:txBody>
          <a:bodyPr>
            <a:noAutofit/>
          </a:bodyPr>
          <a:lstStyle>
            <a:lvl1pPr algn="ctr">
              <a:defRPr sz="4950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BAF651-6F8E-4B44-822A-9FA6CF387D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23" y="4019446"/>
            <a:ext cx="7935515" cy="757238"/>
          </a:xfrm>
        </p:spPr>
        <p:txBody>
          <a:bodyPr>
            <a:noAutofit/>
          </a:bodyPr>
          <a:lstStyle>
            <a:lvl1pPr algn="ctr">
              <a:defRPr sz="27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48332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0275184-2402-CE4B-A93F-D672F83D1D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5746" y="0"/>
            <a:ext cx="1681370" cy="514972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CC63B-8CF6-4150-BDEE-2EC0485952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577" y="1907611"/>
            <a:ext cx="3260420" cy="1778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7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5FCB6-F57E-4599-A6E1-31F82D3C9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576" y="3767367"/>
            <a:ext cx="2592524" cy="12334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FBAD9-B8D9-914A-8E62-CD9D523CF307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E1FBC873-DF69-1B4A-AF1D-31E13D685F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31199" y="0"/>
            <a:ext cx="1681370" cy="514972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1D65F36-2A53-6E48-9D35-D2DB9F8939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46651" y="0"/>
            <a:ext cx="1681370" cy="514972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1E84AB-3823-4D8D-A838-B15D916A0F49}"/>
              </a:ext>
            </a:extLst>
          </p:cNvPr>
          <p:cNvSpPr/>
          <p:nvPr/>
        </p:nvSpPr>
        <p:spPr>
          <a:xfrm>
            <a:off x="8760480" y="4879573"/>
            <a:ext cx="314510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A4E4EE-5DAE-4594-AAAA-E836A644BB93}" type="slidenum">
              <a:rPr lang="en-US" sz="825" b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25" b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448DD1D-BADB-4DCC-96F6-5839E3637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0"/>
            <a:ext cx="2132734" cy="11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729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40C41-2A48-4352-B9A0-CF3044399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3" t="9762"/>
          <a:stretch/>
        </p:blipFill>
        <p:spPr>
          <a:xfrm>
            <a:off x="1" y="0"/>
            <a:ext cx="4663655" cy="4904265"/>
          </a:xfrm>
          <a:prstGeom prst="rect">
            <a:avLst/>
          </a:prstGeom>
          <a:effectLst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2AA2AE-803A-49E4-B2F8-3D8A22BFB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2812" y="4351735"/>
            <a:ext cx="5557838" cy="488156"/>
          </a:xfrm>
        </p:spPr>
        <p:txBody>
          <a:bodyPr anchor="ctr">
            <a:noAutofit/>
          </a:bodyPr>
          <a:lstStyle>
            <a:lvl1pPr>
              <a:defRPr sz="2700" b="1" i="0">
                <a:ln>
                  <a:solidFill>
                    <a:schemeClr val="accent1"/>
                  </a:solidFill>
                </a:ln>
                <a:latin typeface="Ink Free" panose="03080402000500000000" pitchFamily="66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0403F1B-DDD0-4785-9456-881E846D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2" y="1443372"/>
            <a:ext cx="3229544" cy="1523937"/>
          </a:xfrm>
        </p:spPr>
        <p:txBody>
          <a:bodyPr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72C7F0-093D-49BE-AAC1-80354CAA1C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7993" y="3046516"/>
            <a:ext cx="3229543" cy="581846"/>
          </a:xfrm>
        </p:spPr>
        <p:txBody>
          <a:bodyPr>
            <a:noAutofit/>
          </a:bodyPr>
          <a:lstStyle>
            <a:lvl1pPr algn="l">
              <a:defRPr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2BA19F8-E216-41B3-9131-4B03796F9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5481" y="0"/>
            <a:ext cx="6488519" cy="42338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56057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C1A6F3-8EEE-46DC-ACF6-A69A763A2FD0}"/>
              </a:ext>
            </a:extLst>
          </p:cNvPr>
          <p:cNvSpPr/>
          <p:nvPr/>
        </p:nvSpPr>
        <p:spPr>
          <a:xfrm>
            <a:off x="-7144" y="0"/>
            <a:ext cx="26554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2AA2AE-803A-49E4-B2F8-3D8A22BFB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2812" y="4351735"/>
            <a:ext cx="5557838" cy="488156"/>
          </a:xfrm>
        </p:spPr>
        <p:txBody>
          <a:bodyPr anchor="ctr">
            <a:normAutofit/>
          </a:bodyPr>
          <a:lstStyle>
            <a:lvl1pPr>
              <a:defRPr sz="2700" b="1" i="0">
                <a:ln>
                  <a:solidFill>
                    <a:schemeClr val="accent1"/>
                  </a:solidFill>
                </a:ln>
                <a:latin typeface="Ink Free" panose="03080402000500000000" pitchFamily="66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0403F1B-DDD0-4785-9456-881E846D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2" y="1443372"/>
            <a:ext cx="3229544" cy="1523937"/>
          </a:xfrm>
        </p:spPr>
        <p:txBody>
          <a:bodyPr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72C7F0-093D-49BE-AAC1-80354CAA1C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7993" y="3046516"/>
            <a:ext cx="3229543" cy="581846"/>
          </a:xfrm>
        </p:spPr>
        <p:txBody>
          <a:bodyPr>
            <a:noAutofit/>
          </a:bodyPr>
          <a:lstStyle>
            <a:lvl1pPr algn="l">
              <a:defRPr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2BA19F8-E216-41B3-9131-4B03796F9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5481" y="0"/>
            <a:ext cx="6488519" cy="42338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594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40C41-2A48-4352-B9A0-CF3044399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3" t="9762"/>
          <a:stretch/>
        </p:blipFill>
        <p:spPr>
          <a:xfrm>
            <a:off x="1" y="0"/>
            <a:ext cx="4663655" cy="4904265"/>
          </a:xfrm>
          <a:prstGeom prst="rect">
            <a:avLst/>
          </a:prstGeom>
          <a:effectLst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2AA2AE-803A-49E4-B2F8-3D8A22BFB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2812" y="4351735"/>
            <a:ext cx="5557838" cy="488156"/>
          </a:xfrm>
        </p:spPr>
        <p:txBody>
          <a:bodyPr anchor="ctr">
            <a:noAutofit/>
          </a:bodyPr>
          <a:lstStyle>
            <a:lvl1pPr>
              <a:defRPr sz="2700" b="1" i="0">
                <a:ln>
                  <a:solidFill>
                    <a:schemeClr val="accent1"/>
                  </a:solidFill>
                </a:ln>
                <a:latin typeface="Ink Free" panose="03080402000500000000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0403F1B-DDD0-4785-9456-881E846D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2" y="1443372"/>
            <a:ext cx="3229544" cy="1523937"/>
          </a:xfrm>
        </p:spPr>
        <p:txBody>
          <a:bodyPr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72C7F0-093D-49BE-AAC1-80354CAA1C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7993" y="3046516"/>
            <a:ext cx="3229543" cy="581846"/>
          </a:xfrm>
        </p:spPr>
        <p:txBody>
          <a:bodyPr>
            <a:noAutofit/>
          </a:bodyPr>
          <a:lstStyle>
            <a:lvl1pPr algn="l">
              <a:defRPr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2BA19F8-E216-41B3-9131-4B03796F9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5481" y="0"/>
            <a:ext cx="6488519" cy="42338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8282730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C1A6F3-8EEE-46DC-ACF6-A69A763A2FD0}"/>
              </a:ext>
            </a:extLst>
          </p:cNvPr>
          <p:cNvSpPr/>
          <p:nvPr/>
        </p:nvSpPr>
        <p:spPr>
          <a:xfrm>
            <a:off x="-7144" y="0"/>
            <a:ext cx="265548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2AA2AE-803A-49E4-B2F8-3D8A22BFB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2812" y="4351735"/>
            <a:ext cx="5557838" cy="488156"/>
          </a:xfrm>
        </p:spPr>
        <p:txBody>
          <a:bodyPr anchor="ctr">
            <a:normAutofit/>
          </a:bodyPr>
          <a:lstStyle>
            <a:lvl1pPr>
              <a:defRPr sz="2700" b="1" i="0">
                <a:ln>
                  <a:solidFill>
                    <a:schemeClr val="accent1"/>
                  </a:solidFill>
                </a:ln>
                <a:latin typeface="Ink Free" panose="03080402000500000000" pitchFamily="66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0403F1B-DDD0-4785-9456-881E846D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2" y="1443372"/>
            <a:ext cx="3229544" cy="1523937"/>
          </a:xfrm>
        </p:spPr>
        <p:txBody>
          <a:bodyPr>
            <a:no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72C7F0-093D-49BE-AAC1-80354CAA1C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7993" y="3046516"/>
            <a:ext cx="3229543" cy="581846"/>
          </a:xfrm>
        </p:spPr>
        <p:txBody>
          <a:bodyPr>
            <a:noAutofit/>
          </a:bodyPr>
          <a:lstStyle>
            <a:lvl1pPr algn="l">
              <a:defRPr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2BA19F8-E216-41B3-9131-4B03796F9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5481" y="0"/>
            <a:ext cx="6488519" cy="42338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36197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C1A6F3-8EEE-46DC-ACF6-A69A763A2FD0}"/>
              </a:ext>
            </a:extLst>
          </p:cNvPr>
          <p:cNvSpPr/>
          <p:nvPr/>
        </p:nvSpPr>
        <p:spPr>
          <a:xfrm>
            <a:off x="-7144" y="0"/>
            <a:ext cx="359468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2AA2AE-803A-49E4-B2F8-3D8A22BFB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70663" y="4351735"/>
            <a:ext cx="5339987" cy="488156"/>
          </a:xfrm>
        </p:spPr>
        <p:txBody>
          <a:bodyPr anchor="ctr">
            <a:normAutofit/>
          </a:bodyPr>
          <a:lstStyle>
            <a:lvl1pPr>
              <a:defRPr sz="2700" b="1" i="0">
                <a:latin typeface="Ink Free" panose="03080402000500000000" pitchFamily="66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0403F1B-DDD0-4785-9456-881E846D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2" y="1443372"/>
            <a:ext cx="3229544" cy="1523937"/>
          </a:xfrm>
        </p:spPr>
        <p:txBody>
          <a:bodyPr>
            <a:no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72C7F0-093D-49BE-AAC1-80354CAA1C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7993" y="3769889"/>
            <a:ext cx="3229543" cy="581846"/>
          </a:xfrm>
        </p:spPr>
        <p:txBody>
          <a:bodyPr>
            <a:noAutofit/>
          </a:bodyPr>
          <a:lstStyle>
            <a:lvl1pPr algn="l">
              <a:defRPr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2BA19F8-E216-41B3-9131-4B03796F9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7536" y="0"/>
            <a:ext cx="5556464" cy="42338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7763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C1A6F3-8EEE-46DC-ACF6-A69A763A2FD0}"/>
              </a:ext>
            </a:extLst>
          </p:cNvPr>
          <p:cNvSpPr/>
          <p:nvPr/>
        </p:nvSpPr>
        <p:spPr>
          <a:xfrm>
            <a:off x="-7144" y="0"/>
            <a:ext cx="359468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2AA2AE-803A-49E4-B2F8-3D8A22BFB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70663" y="4351735"/>
            <a:ext cx="5339987" cy="488156"/>
          </a:xfrm>
        </p:spPr>
        <p:txBody>
          <a:bodyPr anchor="ctr">
            <a:normAutofit/>
          </a:bodyPr>
          <a:lstStyle>
            <a:lvl1pPr>
              <a:defRPr sz="2700" b="1" i="0">
                <a:latin typeface="Ink Free" panose="03080402000500000000" pitchFamily="66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0403F1B-DDD0-4785-9456-881E846D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2" y="1443372"/>
            <a:ext cx="3229544" cy="1523937"/>
          </a:xfrm>
        </p:spPr>
        <p:txBody>
          <a:bodyPr>
            <a:no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72C7F0-093D-49BE-AAC1-80354CAA1C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7993" y="3769889"/>
            <a:ext cx="3229543" cy="581846"/>
          </a:xfrm>
        </p:spPr>
        <p:txBody>
          <a:bodyPr>
            <a:noAutofit/>
          </a:bodyPr>
          <a:lstStyle>
            <a:lvl1pPr algn="l">
              <a:defRPr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2BA19F8-E216-41B3-9131-4B03796F9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7536" y="0"/>
            <a:ext cx="5556464" cy="42338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132195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802387"/>
            <a:ext cx="8656147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tabLst/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tabLst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20675"/>
            <a:ext cx="8656146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17047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802387"/>
            <a:ext cx="8656147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tabLst/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tabLst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20675"/>
            <a:ext cx="8656146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2358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7" y="802387"/>
            <a:ext cx="8656146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20675"/>
            <a:ext cx="8656146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0413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20" y="802387"/>
            <a:ext cx="8656103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5"/>
              </a:buClr>
              <a:tabLst/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5"/>
              </a:buClr>
              <a:tabLst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5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5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20675"/>
            <a:ext cx="8660306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331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20" y="802387"/>
            <a:ext cx="8656103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4"/>
              </a:buClr>
              <a:tabLst/>
              <a:defRPr sz="1500" b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4"/>
              </a:buClr>
              <a:tabLst/>
              <a:defRPr sz="15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4"/>
              </a:buClr>
              <a:tabLst/>
              <a:defRPr sz="12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4"/>
              </a:buClr>
              <a:tabLst/>
              <a:defRPr sz="12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20675"/>
            <a:ext cx="8660306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35246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9AAD8B-39EE-49F1-906E-6370D16C28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246" y="802387"/>
            <a:ext cx="8906376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5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220675"/>
            <a:ext cx="8913410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390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0428-7555-4A0C-B853-4FAE3BE56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E17F87-B9D4-4DBC-8560-435CCA0CD091}"/>
              </a:ext>
            </a:extLst>
          </p:cNvPr>
          <p:cNvGrpSpPr/>
          <p:nvPr/>
        </p:nvGrpSpPr>
        <p:grpSpPr>
          <a:xfrm>
            <a:off x="2000251" y="1508965"/>
            <a:ext cx="5143499" cy="2700338"/>
            <a:chOff x="608013" y="1295400"/>
            <a:chExt cx="9143999" cy="4800600"/>
          </a:xfrm>
          <a:solidFill>
            <a:schemeClr val="accent5"/>
          </a:solidFill>
        </p:grpSpPr>
        <p:sp>
          <p:nvSpPr>
            <p:cNvPr id="4" name="Flowchart: Process 4">
              <a:extLst>
                <a:ext uri="{FF2B5EF4-FFF2-40B4-BE49-F238E27FC236}">
                  <a16:creationId xmlns:a16="http://schemas.microsoft.com/office/drawing/2014/main" id="{29735878-9255-47E8-A0D9-AE34571DE258}"/>
                </a:ext>
              </a:extLst>
            </p:cNvPr>
            <p:cNvSpPr/>
            <p:nvPr/>
          </p:nvSpPr>
          <p:spPr>
            <a:xfrm>
              <a:off x="608013" y="1295400"/>
              <a:ext cx="9143999" cy="3962400"/>
            </a:xfrm>
            <a:prstGeom prst="flowChartProcess">
              <a:avLst/>
            </a:prstGeom>
            <a:solidFill>
              <a:schemeClr val="accent4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76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9761E017-C41D-4E3B-9B70-A344257D3E32}"/>
                </a:ext>
              </a:extLst>
            </p:cNvPr>
            <p:cNvSpPr/>
            <p:nvPr/>
          </p:nvSpPr>
          <p:spPr>
            <a:xfrm flipH="1" flipV="1">
              <a:off x="2284412" y="5257800"/>
              <a:ext cx="1143000" cy="838200"/>
            </a:xfrm>
            <a:prstGeom prst="rtTriangle">
              <a:avLst/>
            </a:prstGeom>
            <a:solidFill>
              <a:schemeClr val="accent4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76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3917EC55-BFBB-4E09-9E59-080515B9832B}"/>
              </a:ext>
            </a:extLst>
          </p:cNvPr>
          <p:cNvSpPr/>
          <p:nvPr/>
        </p:nvSpPr>
        <p:spPr>
          <a:xfrm>
            <a:off x="6745994" y="2434972"/>
            <a:ext cx="740654" cy="740654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5400">
              <a:solidFill>
                <a:schemeClr val="accent1"/>
              </a:solidFill>
            </a:endParaRPr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62E74EEA-0B3E-40E0-A927-214C14320F85}"/>
              </a:ext>
            </a:extLst>
          </p:cNvPr>
          <p:cNvSpPr/>
          <p:nvPr/>
        </p:nvSpPr>
        <p:spPr>
          <a:xfrm>
            <a:off x="7019013" y="2711290"/>
            <a:ext cx="230873" cy="193040"/>
          </a:xfrm>
          <a:custGeom>
            <a:avLst/>
            <a:gdLst>
              <a:gd name="connsiteX0" fmla="*/ 1196245 w 1498454"/>
              <a:gd name="connsiteY0" fmla="*/ 0 h 1252909"/>
              <a:gd name="connsiteX1" fmla="*/ 1426050 w 1498454"/>
              <a:gd name="connsiteY1" fmla="*/ 66108 h 1252909"/>
              <a:gd name="connsiteX2" fmla="*/ 1498454 w 1498454"/>
              <a:gd name="connsiteY2" fmla="*/ 295913 h 1252909"/>
              <a:gd name="connsiteX3" fmla="*/ 1454382 w 1498454"/>
              <a:gd name="connsiteY3" fmla="*/ 519422 h 1252909"/>
              <a:gd name="connsiteX4" fmla="*/ 1359941 w 1498454"/>
              <a:gd name="connsiteY4" fmla="*/ 742931 h 1252909"/>
              <a:gd name="connsiteX5" fmla="*/ 1133285 w 1498454"/>
              <a:gd name="connsiteY5" fmla="*/ 1252909 h 1252909"/>
              <a:gd name="connsiteX6" fmla="*/ 975884 w 1498454"/>
              <a:gd name="connsiteY6" fmla="*/ 1252909 h 1252909"/>
              <a:gd name="connsiteX7" fmla="*/ 906628 w 1498454"/>
              <a:gd name="connsiteY7" fmla="*/ 1189948 h 1252909"/>
              <a:gd name="connsiteX8" fmla="*/ 925516 w 1498454"/>
              <a:gd name="connsiteY8" fmla="*/ 1108100 h 1252909"/>
              <a:gd name="connsiteX9" fmla="*/ 1120693 w 1498454"/>
              <a:gd name="connsiteY9" fmla="*/ 560346 h 1252909"/>
              <a:gd name="connsiteX10" fmla="*/ 900332 w 1498454"/>
              <a:gd name="connsiteY10" fmla="*/ 289617 h 1252909"/>
              <a:gd name="connsiteX11" fmla="*/ 1196245 w 1498454"/>
              <a:gd name="connsiteY11" fmla="*/ 0 h 1252909"/>
              <a:gd name="connsiteX12" fmla="*/ 295913 w 1498454"/>
              <a:gd name="connsiteY12" fmla="*/ 0 h 1252909"/>
              <a:gd name="connsiteX13" fmla="*/ 525718 w 1498454"/>
              <a:gd name="connsiteY13" fmla="*/ 66108 h 1252909"/>
              <a:gd name="connsiteX14" fmla="*/ 598123 w 1498454"/>
              <a:gd name="connsiteY14" fmla="*/ 295913 h 1252909"/>
              <a:gd name="connsiteX15" fmla="*/ 554050 w 1498454"/>
              <a:gd name="connsiteY15" fmla="*/ 519422 h 1252909"/>
              <a:gd name="connsiteX16" fmla="*/ 459610 w 1498454"/>
              <a:gd name="connsiteY16" fmla="*/ 742931 h 1252909"/>
              <a:gd name="connsiteX17" fmla="*/ 232953 w 1498454"/>
              <a:gd name="connsiteY17" fmla="*/ 1252909 h 1252909"/>
              <a:gd name="connsiteX18" fmla="*/ 75553 w 1498454"/>
              <a:gd name="connsiteY18" fmla="*/ 1252909 h 1252909"/>
              <a:gd name="connsiteX19" fmla="*/ 6296 w 1498454"/>
              <a:gd name="connsiteY19" fmla="*/ 1189948 h 1252909"/>
              <a:gd name="connsiteX20" fmla="*/ 25184 w 1498454"/>
              <a:gd name="connsiteY20" fmla="*/ 1108100 h 1252909"/>
              <a:gd name="connsiteX21" fmla="*/ 220361 w 1498454"/>
              <a:gd name="connsiteY21" fmla="*/ 560346 h 1252909"/>
              <a:gd name="connsiteX22" fmla="*/ 0 w 1498454"/>
              <a:gd name="connsiteY22" fmla="*/ 289617 h 1252909"/>
              <a:gd name="connsiteX23" fmla="*/ 295913 w 1498454"/>
              <a:gd name="connsiteY23" fmla="*/ 0 h 125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98454" h="1252909">
                <a:moveTo>
                  <a:pt x="1196245" y="0"/>
                </a:moveTo>
                <a:cubicBezTo>
                  <a:pt x="1301179" y="0"/>
                  <a:pt x="1377781" y="22036"/>
                  <a:pt x="1426050" y="66108"/>
                </a:cubicBezTo>
                <a:cubicBezTo>
                  <a:pt x="1474319" y="110180"/>
                  <a:pt x="1498454" y="186782"/>
                  <a:pt x="1498454" y="295913"/>
                </a:cubicBezTo>
                <a:cubicBezTo>
                  <a:pt x="1498454" y="367268"/>
                  <a:pt x="1483763" y="441771"/>
                  <a:pt x="1454382" y="519422"/>
                </a:cubicBezTo>
                <a:cubicBezTo>
                  <a:pt x="1425001" y="597073"/>
                  <a:pt x="1393521" y="671576"/>
                  <a:pt x="1359941" y="742931"/>
                </a:cubicBezTo>
                <a:lnTo>
                  <a:pt x="1133285" y="1252909"/>
                </a:lnTo>
                <a:lnTo>
                  <a:pt x="975884" y="1252909"/>
                </a:lnTo>
                <a:cubicBezTo>
                  <a:pt x="929713" y="1252909"/>
                  <a:pt x="906628" y="1231922"/>
                  <a:pt x="906628" y="1189948"/>
                </a:cubicBezTo>
                <a:cubicBezTo>
                  <a:pt x="906628" y="1168962"/>
                  <a:pt x="912924" y="1141679"/>
                  <a:pt x="925516" y="1108100"/>
                </a:cubicBezTo>
                <a:lnTo>
                  <a:pt x="1120693" y="560346"/>
                </a:lnTo>
                <a:cubicBezTo>
                  <a:pt x="973785" y="539359"/>
                  <a:pt x="900332" y="449116"/>
                  <a:pt x="900332" y="289617"/>
                </a:cubicBezTo>
                <a:cubicBezTo>
                  <a:pt x="900332" y="96539"/>
                  <a:pt x="998970" y="0"/>
                  <a:pt x="1196245" y="0"/>
                </a:cubicBezTo>
                <a:close/>
                <a:moveTo>
                  <a:pt x="295913" y="0"/>
                </a:moveTo>
                <a:cubicBezTo>
                  <a:pt x="400847" y="0"/>
                  <a:pt x="477449" y="22036"/>
                  <a:pt x="525718" y="66108"/>
                </a:cubicBezTo>
                <a:cubicBezTo>
                  <a:pt x="573988" y="110180"/>
                  <a:pt x="598123" y="186782"/>
                  <a:pt x="598123" y="295913"/>
                </a:cubicBezTo>
                <a:cubicBezTo>
                  <a:pt x="598123" y="367268"/>
                  <a:pt x="583432" y="441771"/>
                  <a:pt x="554050" y="519422"/>
                </a:cubicBezTo>
                <a:cubicBezTo>
                  <a:pt x="524669" y="597073"/>
                  <a:pt x="493189" y="671576"/>
                  <a:pt x="459610" y="742931"/>
                </a:cubicBezTo>
                <a:lnTo>
                  <a:pt x="232953" y="1252909"/>
                </a:lnTo>
                <a:lnTo>
                  <a:pt x="75553" y="1252909"/>
                </a:lnTo>
                <a:cubicBezTo>
                  <a:pt x="29382" y="1252909"/>
                  <a:pt x="6296" y="1231922"/>
                  <a:pt x="6296" y="1189948"/>
                </a:cubicBezTo>
                <a:cubicBezTo>
                  <a:pt x="6296" y="1168962"/>
                  <a:pt x="12592" y="1141679"/>
                  <a:pt x="25184" y="1108100"/>
                </a:cubicBezTo>
                <a:lnTo>
                  <a:pt x="220361" y="560346"/>
                </a:lnTo>
                <a:cubicBezTo>
                  <a:pt x="73454" y="539359"/>
                  <a:pt x="0" y="449116"/>
                  <a:pt x="0" y="289617"/>
                </a:cubicBezTo>
                <a:cubicBezTo>
                  <a:pt x="0" y="96539"/>
                  <a:pt x="98638" y="0"/>
                  <a:pt x="2959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760">
              <a:solidFill>
                <a:schemeClr val="accent4"/>
              </a:solidFill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FF594C-327E-4F15-9A58-F88A79A1E4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325" y="1780904"/>
            <a:ext cx="4251116" cy="1638300"/>
          </a:xfrm>
        </p:spPr>
        <p:txBody>
          <a:bodyPr anchor="ctr"/>
          <a:lstStyle>
            <a:lvl1pPr marL="0" indent="0">
              <a:buNone/>
              <a:defRPr sz="2100">
                <a:solidFill>
                  <a:schemeClr val="bg1"/>
                </a:solidFill>
              </a:defRPr>
            </a:lvl1pPr>
          </a:lstStyle>
          <a:p>
            <a:pPr marL="64291" indent="-64291">
              <a:lnSpc>
                <a:spcPct val="110000"/>
              </a:lnSpc>
            </a:pPr>
            <a:r>
              <a:rPr lang="en-US" sz="2100">
                <a:solidFill>
                  <a:srgbClr val="FFFFFF"/>
                </a:solidFill>
                <a:latin typeface="+mn-lt"/>
              </a:rPr>
              <a:t>“Type a headline, statement or question here and adjust text size for the best fit.”</a:t>
            </a:r>
          </a:p>
        </p:txBody>
      </p:sp>
    </p:spTree>
    <p:extLst>
      <p:ext uri="{BB962C8B-B14F-4D97-AF65-F5344CB8AC3E}">
        <p14:creationId xmlns:p14="http://schemas.microsoft.com/office/powerpoint/2010/main" val="3776365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C1A6F3-8EEE-46DC-ACF6-A69A763A2FD0}"/>
              </a:ext>
            </a:extLst>
          </p:cNvPr>
          <p:cNvSpPr/>
          <p:nvPr/>
        </p:nvSpPr>
        <p:spPr>
          <a:xfrm>
            <a:off x="-7144" y="0"/>
            <a:ext cx="265548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2AA2AE-803A-49E4-B2F8-3D8A22BFB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2812" y="4351735"/>
            <a:ext cx="5557838" cy="488156"/>
          </a:xfrm>
        </p:spPr>
        <p:txBody>
          <a:bodyPr anchor="ctr">
            <a:normAutofit/>
          </a:bodyPr>
          <a:lstStyle>
            <a:lvl1pPr>
              <a:defRPr sz="2700" b="1" i="0">
                <a:ln>
                  <a:solidFill>
                    <a:schemeClr val="accent1"/>
                  </a:solidFill>
                </a:ln>
                <a:latin typeface="Ink Free" panose="03080402000500000000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0403F1B-DDD0-4785-9456-881E846D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2" y="1443372"/>
            <a:ext cx="3229544" cy="1523937"/>
          </a:xfrm>
        </p:spPr>
        <p:txBody>
          <a:bodyPr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72C7F0-093D-49BE-AAC1-80354CAA1C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7993" y="3046516"/>
            <a:ext cx="3229543" cy="581846"/>
          </a:xfrm>
        </p:spPr>
        <p:txBody>
          <a:bodyPr>
            <a:noAutofit/>
          </a:bodyPr>
          <a:lstStyle>
            <a:lvl1pPr algn="l">
              <a:defRPr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2BA19F8-E216-41B3-9131-4B03796F9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5481" y="0"/>
            <a:ext cx="6488519" cy="42338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66469188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FF714-E2AA-40B2-8C4B-79E5CD6AE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ular Callout 3">
            <a:extLst>
              <a:ext uri="{FF2B5EF4-FFF2-40B4-BE49-F238E27FC236}">
                <a16:creationId xmlns:a16="http://schemas.microsoft.com/office/drawing/2014/main" id="{0293AA65-A122-4602-8D70-F7F1FE69117B}"/>
              </a:ext>
            </a:extLst>
          </p:cNvPr>
          <p:cNvSpPr/>
          <p:nvPr/>
        </p:nvSpPr>
        <p:spPr>
          <a:xfrm>
            <a:off x="4598126" y="1425180"/>
            <a:ext cx="3314700" cy="1950244"/>
          </a:xfrm>
          <a:prstGeom prst="wedgeRectCallout">
            <a:avLst>
              <a:gd name="adj1" fmla="val -32463"/>
              <a:gd name="adj2" fmla="val 8612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D34E145-1555-4254-B0E5-B21E1C5F3F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7442" y="1623419"/>
            <a:ext cx="2828925" cy="155376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8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within this text box set inside the callout block</a:t>
            </a:r>
          </a:p>
        </p:txBody>
      </p:sp>
      <p:sp>
        <p:nvSpPr>
          <p:cNvPr id="5" name="Rectangular Callout 6">
            <a:extLst>
              <a:ext uri="{FF2B5EF4-FFF2-40B4-BE49-F238E27FC236}">
                <a16:creationId xmlns:a16="http://schemas.microsoft.com/office/drawing/2014/main" id="{A004C156-F3FC-4D27-B32D-7985269A5FC2}"/>
              </a:ext>
            </a:extLst>
          </p:cNvPr>
          <p:cNvSpPr/>
          <p:nvPr/>
        </p:nvSpPr>
        <p:spPr>
          <a:xfrm>
            <a:off x="1138766" y="2571750"/>
            <a:ext cx="3314700" cy="1950244"/>
          </a:xfrm>
          <a:prstGeom prst="wedgeRectCallout">
            <a:avLst>
              <a:gd name="adj1" fmla="val 36527"/>
              <a:gd name="adj2" fmla="val -7925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A59D92-2296-4C2B-9F20-4DE4BF83C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2718" y="2769989"/>
            <a:ext cx="2953941" cy="155376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8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within this text box set inside the callout block</a:t>
            </a:r>
          </a:p>
        </p:txBody>
      </p:sp>
    </p:spTree>
    <p:extLst>
      <p:ext uri="{BB962C8B-B14F-4D97-AF65-F5344CB8AC3E}">
        <p14:creationId xmlns:p14="http://schemas.microsoft.com/office/powerpoint/2010/main" val="30589936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77CD2-D678-4153-8219-3ACD31B0D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ular Callout 8">
            <a:extLst>
              <a:ext uri="{FF2B5EF4-FFF2-40B4-BE49-F238E27FC236}">
                <a16:creationId xmlns:a16="http://schemas.microsoft.com/office/drawing/2014/main" id="{F474BFB4-D78A-4E00-B265-5D873A5DE182}"/>
              </a:ext>
            </a:extLst>
          </p:cNvPr>
          <p:cNvSpPr/>
          <p:nvPr/>
        </p:nvSpPr>
        <p:spPr>
          <a:xfrm>
            <a:off x="5769341" y="1884844"/>
            <a:ext cx="2110978" cy="1950244"/>
          </a:xfrm>
          <a:prstGeom prst="wedgeRectCallout">
            <a:avLst>
              <a:gd name="adj1" fmla="val 12669"/>
              <a:gd name="adj2" fmla="val 73489"/>
            </a:avLst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87B6E699-D408-4156-96E7-8935E62F8E9E}"/>
              </a:ext>
            </a:extLst>
          </p:cNvPr>
          <p:cNvSpPr/>
          <p:nvPr/>
        </p:nvSpPr>
        <p:spPr>
          <a:xfrm>
            <a:off x="3508345" y="1884844"/>
            <a:ext cx="2110978" cy="1950244"/>
          </a:xfrm>
          <a:prstGeom prst="wedgeRectCallout">
            <a:avLst>
              <a:gd name="adj1" fmla="val -33015"/>
              <a:gd name="adj2" fmla="val -65521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571EA78-6E50-40F6-892D-73DD5B515A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58363" y="2083083"/>
            <a:ext cx="1810940" cy="1553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8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within this text box set inside the callout block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194789AD-3C48-4E27-A8E7-348CB080F25E}"/>
              </a:ext>
            </a:extLst>
          </p:cNvPr>
          <p:cNvSpPr/>
          <p:nvPr/>
        </p:nvSpPr>
        <p:spPr>
          <a:xfrm>
            <a:off x="1233990" y="1884844"/>
            <a:ext cx="2110978" cy="1950244"/>
          </a:xfrm>
          <a:prstGeom prst="wedgeRectCallout">
            <a:avLst>
              <a:gd name="adj1" fmla="val -2052"/>
              <a:gd name="adj2" fmla="val 69643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E3C672-2F1C-43FC-8AC5-C481C1836D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4008" y="2083083"/>
            <a:ext cx="1810940" cy="1553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8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within this text box set inside the callout block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BFFD4AE-40D4-4839-A588-267E05F85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19359" y="2083083"/>
            <a:ext cx="1810940" cy="155376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8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statement within this text box set inside the callout block</a:t>
            </a:r>
          </a:p>
        </p:txBody>
      </p:sp>
    </p:spTree>
    <p:extLst>
      <p:ext uri="{BB962C8B-B14F-4D97-AF65-F5344CB8AC3E}">
        <p14:creationId xmlns:p14="http://schemas.microsoft.com/office/powerpoint/2010/main" val="42901637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D3032B-0D25-43D3-BF6A-8857F81889AB}"/>
              </a:ext>
            </a:extLst>
          </p:cNvPr>
          <p:cNvGrpSpPr/>
          <p:nvPr/>
        </p:nvGrpSpPr>
        <p:grpSpPr>
          <a:xfrm>
            <a:off x="3281269" y="1378507"/>
            <a:ext cx="2581463" cy="2185240"/>
            <a:chOff x="4375025" y="2027038"/>
            <a:chExt cx="3441950" cy="291365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46E01FA-07A7-4C80-AAF1-A1AD4F1FDF44}"/>
                </a:ext>
              </a:extLst>
            </p:cNvPr>
            <p:cNvSpPr/>
            <p:nvPr/>
          </p:nvSpPr>
          <p:spPr>
            <a:xfrm>
              <a:off x="4375025" y="2027038"/>
              <a:ext cx="3441950" cy="25525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94D985C6-CCEE-4D94-AD29-4062D1BDB2F9}"/>
                </a:ext>
              </a:extLst>
            </p:cNvPr>
            <p:cNvSpPr/>
            <p:nvPr/>
          </p:nvSpPr>
          <p:spPr>
            <a:xfrm flipV="1">
              <a:off x="6408967" y="4151402"/>
              <a:ext cx="969437" cy="78928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7500" lnSpcReduction="20000"/>
            </a:bodyPr>
            <a:lstStyle/>
            <a:p>
              <a:pPr algn="ctr"/>
              <a:endParaRPr lang="en-US" sz="1050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D52628-7EB0-4761-9D95-C2C8EB1113CC}"/>
              </a:ext>
            </a:extLst>
          </p:cNvPr>
          <p:cNvSpPr txBox="1">
            <a:spLocks/>
          </p:cNvSpPr>
          <p:nvPr/>
        </p:nvSpPr>
        <p:spPr>
          <a:xfrm>
            <a:off x="3352571" y="1733712"/>
            <a:ext cx="2510161" cy="136401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>
                <a:solidFill>
                  <a:schemeClr val="accent2"/>
                </a:solidFill>
              </a:rPr>
              <a:t>Q</a:t>
            </a:r>
            <a:r>
              <a:rPr lang="en-US" sz="6600" b="1">
                <a:solidFill>
                  <a:schemeClr val="accent4"/>
                </a:solidFill>
              </a:rPr>
              <a:t>&amp;</a:t>
            </a:r>
            <a:r>
              <a:rPr lang="en-US" sz="6600">
                <a:solidFill>
                  <a:schemeClr val="accent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886083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220675"/>
            <a:ext cx="8913410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38625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4E46A-7D56-47A6-A88D-D05F8323E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9" y="802387"/>
            <a:ext cx="8911243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5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0D476-A51D-534B-B2F2-614229445069}"/>
              </a:ext>
            </a:extLst>
          </p:cNvPr>
          <p:cNvSpPr/>
          <p:nvPr/>
        </p:nvSpPr>
        <p:spPr>
          <a:xfrm>
            <a:off x="0" y="0"/>
            <a:ext cx="9144000" cy="697175"/>
          </a:xfrm>
          <a:prstGeom prst="rect">
            <a:avLst/>
          </a:prstGeom>
          <a:solidFill>
            <a:schemeClr val="accent3"/>
          </a:solidFill>
          <a:ln w="38100">
            <a:noFill/>
          </a:ln>
          <a:effectLst>
            <a:outerShdw blurRad="152400" dist="38100" dir="5400000" sx="102000" sy="102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49C1F-D427-47B1-B363-A4EB2CF3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220675"/>
            <a:ext cx="7678881" cy="466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57B00-CB56-7649-95D9-4CA41669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5" t="9778" b="52440"/>
          <a:stretch/>
        </p:blipFill>
        <p:spPr>
          <a:xfrm>
            <a:off x="-1" y="0"/>
            <a:ext cx="1457326" cy="6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346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FFBAD9-B8D9-914A-8E62-CD9D523CF307}"/>
              </a:ext>
            </a:extLst>
          </p:cNvPr>
          <p:cNvSpPr/>
          <p:nvPr/>
        </p:nvSpPr>
        <p:spPr>
          <a:xfrm>
            <a:off x="0" y="0"/>
            <a:ext cx="381574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0275184-2402-CE4B-A93F-D672F83D1D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5746" y="0"/>
            <a:ext cx="5328254" cy="514972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CC63B-8CF6-4150-BDEE-2EC0485952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577" y="1907611"/>
            <a:ext cx="3260420" cy="1778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700" b="1" i="0" cap="all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5FCB6-F57E-4599-A6E1-31F82D3C9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576" y="3767367"/>
            <a:ext cx="2592524" cy="12334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90003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BC25E4-FC79-734F-B740-F7C2B1ED0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3190461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97204-B50C-0547-AB45-7BDA877E545A}"/>
              </a:ext>
            </a:extLst>
          </p:cNvPr>
          <p:cNvSpPr/>
          <p:nvPr/>
        </p:nvSpPr>
        <p:spPr>
          <a:xfrm>
            <a:off x="-1" y="3190462"/>
            <a:ext cx="9144001" cy="1953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C3BA4-A535-4987-A2AD-CB751583C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953039"/>
            <a:ext cx="7886700" cy="2139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3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641B3-75A5-4E6A-9BD8-623194F3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202776"/>
            <a:ext cx="7886700" cy="10351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8D655A-F409-4B88-ABDA-D00E7941ED6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911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BC25E4-FC79-734F-B740-F7C2B1ED0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3190461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97204-B50C-0547-AB45-7BDA877E545A}"/>
              </a:ext>
            </a:extLst>
          </p:cNvPr>
          <p:cNvSpPr/>
          <p:nvPr/>
        </p:nvSpPr>
        <p:spPr>
          <a:xfrm>
            <a:off x="-1" y="3190462"/>
            <a:ext cx="9144001" cy="195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C3BA4-A535-4987-A2AD-CB751583C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953039"/>
            <a:ext cx="7886700" cy="2139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3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641B3-75A5-4E6A-9BD8-623194F3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202776"/>
            <a:ext cx="7886700" cy="10351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8D655A-F409-4B88-ABDA-D00E7941ED6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8595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BC25E4-FC79-734F-B740-F7C2B1ED0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3190461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97204-B50C-0547-AB45-7BDA877E545A}"/>
              </a:ext>
            </a:extLst>
          </p:cNvPr>
          <p:cNvSpPr/>
          <p:nvPr/>
        </p:nvSpPr>
        <p:spPr>
          <a:xfrm>
            <a:off x="-1" y="3190462"/>
            <a:ext cx="9144001" cy="1953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C3BA4-A535-4987-A2AD-CB751583C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953039"/>
            <a:ext cx="7886700" cy="213955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3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641B3-75A5-4E6A-9BD8-623194F3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202776"/>
            <a:ext cx="7886700" cy="10351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8D655A-F409-4B88-ABDA-D00E7941ED6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4384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BC25E4-FC79-734F-B740-F7C2B1ED0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3190461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97204-B50C-0547-AB45-7BDA877E545A}"/>
              </a:ext>
            </a:extLst>
          </p:cNvPr>
          <p:cNvSpPr/>
          <p:nvPr/>
        </p:nvSpPr>
        <p:spPr>
          <a:xfrm>
            <a:off x="-1" y="3190462"/>
            <a:ext cx="9144001" cy="19530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C3BA4-A535-4987-A2AD-CB751583C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953039"/>
            <a:ext cx="7886700" cy="2139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30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641B3-75A5-4E6A-9BD8-623194F3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202776"/>
            <a:ext cx="7886700" cy="10351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8D655A-F409-4B88-ABDA-D00E7941ED6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9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C1A6F3-8EEE-46DC-ACF6-A69A763A2FD0}"/>
              </a:ext>
            </a:extLst>
          </p:cNvPr>
          <p:cNvSpPr/>
          <p:nvPr/>
        </p:nvSpPr>
        <p:spPr>
          <a:xfrm>
            <a:off x="-7144" y="0"/>
            <a:ext cx="265548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2AA2AE-803A-49E4-B2F8-3D8A22BFB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2812" y="4351735"/>
            <a:ext cx="5557838" cy="488156"/>
          </a:xfrm>
        </p:spPr>
        <p:txBody>
          <a:bodyPr anchor="ctr">
            <a:normAutofit/>
          </a:bodyPr>
          <a:lstStyle>
            <a:lvl1pPr>
              <a:defRPr sz="2700" b="1" i="0">
                <a:ln>
                  <a:solidFill>
                    <a:schemeClr val="accent1"/>
                  </a:solidFill>
                </a:ln>
                <a:latin typeface="Ink Free" panose="03080402000500000000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0403F1B-DDD0-4785-9456-881E846D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2" y="1443372"/>
            <a:ext cx="3229544" cy="1523937"/>
          </a:xfrm>
        </p:spPr>
        <p:txBody>
          <a:bodyPr>
            <a:no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72C7F0-093D-49BE-AAC1-80354CAA1C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7993" y="3046516"/>
            <a:ext cx="3229543" cy="581846"/>
          </a:xfrm>
        </p:spPr>
        <p:txBody>
          <a:bodyPr>
            <a:noAutofit/>
          </a:bodyPr>
          <a:lstStyle>
            <a:lvl1pPr algn="l">
              <a:defRPr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2BA19F8-E216-41B3-9131-4B03796F9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5481" y="0"/>
            <a:ext cx="6488519" cy="42338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4796847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BC25E4-FC79-734F-B740-F7C2B1ED0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3190461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97204-B50C-0547-AB45-7BDA877E545A}"/>
              </a:ext>
            </a:extLst>
          </p:cNvPr>
          <p:cNvSpPr/>
          <p:nvPr/>
        </p:nvSpPr>
        <p:spPr>
          <a:xfrm>
            <a:off x="-1" y="3190462"/>
            <a:ext cx="9144001" cy="19530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C3BA4-A535-4987-A2AD-CB751583C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953039"/>
            <a:ext cx="7886700" cy="213955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3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641B3-75A5-4E6A-9BD8-623194F39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202776"/>
            <a:ext cx="7886700" cy="10351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8D655A-F409-4B88-ABDA-D00E7941ED6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510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CC6D394-AEDD-4311-9202-539087E7C1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9" y="1591225"/>
            <a:ext cx="1847718" cy="1590562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C2CF0-DE64-4659-B6E1-12B1D46F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48" y="1591225"/>
            <a:ext cx="1847718" cy="1590562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A0202A-BA76-46B6-94EE-3FD5DD1953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77" y="1593756"/>
            <a:ext cx="1847718" cy="1590562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075098-8B4C-48CF-BA38-7B3EC4D493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06" y="1593756"/>
            <a:ext cx="1847718" cy="1590562"/>
          </a:xfrm>
          <a:prstGeom prst="rect">
            <a:avLst/>
          </a:prstGeom>
          <a:effectLst/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1B408F-96F9-0449-9391-E4BEBFE92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6881" y="1623392"/>
            <a:ext cx="1474470" cy="1474470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49C1F-D427-47B1-B363-A4EB2CF32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319" y="1074653"/>
            <a:ext cx="7570764" cy="46691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SINGLE LINE 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81C1C5A-E604-D141-8E1C-65A9D2D422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6880" y="3209561"/>
            <a:ext cx="1461401" cy="320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b="1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2494CD96-097D-0849-853F-DF9F6903A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880" y="3551635"/>
            <a:ext cx="1461149" cy="7326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050" b="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 sz="1350"/>
            </a:lvl2pPr>
            <a:lvl3pPr marL="685800" indent="0" algn="ctr">
              <a:buFontTx/>
              <a:buNone/>
              <a:defRPr sz="1200"/>
            </a:lvl3pPr>
            <a:lvl4pPr marL="1028700" indent="0" algn="ctr">
              <a:buFontTx/>
              <a:buNone/>
              <a:defRPr sz="1050"/>
            </a:lvl4pPr>
            <a:lvl5pPr marL="1371600" indent="0" algn="ctr">
              <a:buFontTx/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9320184E-5B0D-C749-9289-19B54CA8B5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29829" y="1623392"/>
            <a:ext cx="1474470" cy="1474470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01DB3F7A-9BCB-5E44-B94E-4AD09ED3F4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34186" y="3205625"/>
            <a:ext cx="1461401" cy="320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b="1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1231416-F598-0346-AF85-EE20335352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34270" y="3547699"/>
            <a:ext cx="1461149" cy="7326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050" b="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 sz="1350"/>
            </a:lvl2pPr>
            <a:lvl3pPr marL="685800" indent="0" algn="ctr">
              <a:buFontTx/>
              <a:buNone/>
              <a:defRPr sz="1200"/>
            </a:lvl3pPr>
            <a:lvl4pPr marL="1028700" indent="0" algn="ctr">
              <a:buFontTx/>
              <a:buNone/>
              <a:defRPr sz="1050"/>
            </a:lvl4pPr>
            <a:lvl5pPr marL="1371600" indent="0" algn="ctr">
              <a:buFontTx/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0ACD5282-69E6-D944-8081-BBA4F19FF8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2778" y="1623392"/>
            <a:ext cx="1474470" cy="1474470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DCAC94B5-AA8F-FC4F-8C91-3A16937D04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491" y="3201689"/>
            <a:ext cx="1461401" cy="320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b="1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3626B5B-6D25-A148-9C37-C090333AAB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1659" y="3543763"/>
            <a:ext cx="1461149" cy="7326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050" b="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 sz="1350"/>
            </a:lvl2pPr>
            <a:lvl3pPr marL="685800" indent="0" algn="ctr">
              <a:buFontTx/>
              <a:buNone/>
              <a:defRPr sz="1200"/>
            </a:lvl3pPr>
            <a:lvl4pPr marL="1028700" indent="0" algn="ctr">
              <a:buFontTx/>
              <a:buNone/>
              <a:defRPr sz="1050"/>
            </a:lvl4pPr>
            <a:lvl5pPr marL="1371600" indent="0" algn="ctr">
              <a:buFontTx/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3CFB5CA2-2DBE-034D-BF49-7930CC2513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55726" y="1623392"/>
            <a:ext cx="1474470" cy="1474470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68626EA7-7195-8541-A1DC-FFCEEFAB59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8795" y="3197753"/>
            <a:ext cx="1461401" cy="320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b="1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33C48789-0EA4-3A47-8AD7-4F47FB64D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69047" y="3539827"/>
            <a:ext cx="1461149" cy="7326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050" b="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 sz="1350"/>
            </a:lvl2pPr>
            <a:lvl3pPr marL="685800" indent="0" algn="ctr">
              <a:buFontTx/>
              <a:buNone/>
              <a:defRPr sz="1200"/>
            </a:lvl3pPr>
            <a:lvl4pPr marL="1028700" indent="0" algn="ctr">
              <a:buFontTx/>
              <a:buNone/>
              <a:defRPr sz="1050"/>
            </a:lvl4pPr>
            <a:lvl5pPr marL="1371600" indent="0" algn="ctr">
              <a:buFontTx/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9C8A30-31C9-0E47-9A6C-8432B5CF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7219" y="361950"/>
            <a:ext cx="1520921" cy="6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91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A2FD28-7D53-4813-87BB-0F11A699CC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4301" y="271683"/>
            <a:ext cx="7141369" cy="321248"/>
          </a:xfrm>
        </p:spPr>
        <p:txBody>
          <a:bodyPr>
            <a:normAutofit/>
          </a:bodyPr>
          <a:lstStyle>
            <a:lvl1pPr>
              <a:defRPr sz="21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CDF37-3DE7-4BFD-AD0F-730CA62E0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188" y="600867"/>
            <a:ext cx="7025817" cy="513558"/>
          </a:xfrm>
        </p:spPr>
        <p:txBody>
          <a:bodyPr anchor="t">
            <a:noAutofit/>
          </a:bodyPr>
          <a:lstStyle>
            <a:lvl1pPr>
              <a:defRPr sz="1500" b="0" i="1" cap="all" baseline="0"/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1E5901-7D7F-4977-996A-88992B451E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1062" y="1261263"/>
            <a:ext cx="2743200" cy="15819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26F3329F-49A8-4BFC-A80B-6D9F08C2CDB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8322" y="1261263"/>
            <a:ext cx="2743200" cy="15819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DE37D704-3E0B-4572-B977-509BD32B4F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5581" y="1261263"/>
            <a:ext cx="2743200" cy="15819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88F816-07FF-4815-98AF-3BC7ECD2F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91907" y="271684"/>
            <a:ext cx="707231" cy="8286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49F2D5E-4615-4A46-9935-913A381F2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20582" y="271684"/>
            <a:ext cx="707231" cy="82867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424266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5AE4849-23A2-47D3-B980-359D158F4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5953" y="615180"/>
            <a:ext cx="4831669" cy="50618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100" b="0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13FF67-FF54-49AF-AD79-D13FE1B2D3E2}"/>
              </a:ext>
            </a:extLst>
          </p:cNvPr>
          <p:cNvSpPr txBox="1">
            <a:spLocks/>
          </p:cNvSpPr>
          <p:nvPr/>
        </p:nvSpPr>
        <p:spPr>
          <a:xfrm>
            <a:off x="8672103" y="4863652"/>
            <a:ext cx="326574" cy="2738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A4E4EE-5DAE-4594-AAAA-E836A644BB93}" type="slidenum">
              <a:rPr lang="en-US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E00C0-4844-BC45-9767-D5FDB0A734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75" y="0"/>
            <a:ext cx="3681603" cy="51435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44796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203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E8D170-4136-2A41-8F2F-793D7BDD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7" y="802387"/>
            <a:ext cx="3900486" cy="395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5EA000"/>
              </a:buClr>
              <a:buFontTx/>
              <a:buNone/>
              <a:defRPr sz="1800" b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588" indent="-121444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58366" indent="-1297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3388" indent="-17502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1266" indent="-167879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3"/>
              </a:buClr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783AF-E739-E942-ABE5-6BF2B08F095B}"/>
              </a:ext>
            </a:extLst>
          </p:cNvPr>
          <p:cNvSpPr/>
          <p:nvPr/>
        </p:nvSpPr>
        <p:spPr>
          <a:xfrm>
            <a:off x="0" y="0"/>
            <a:ext cx="25717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51064F-56F9-754D-9037-AA5559030F10}"/>
              </a:ext>
            </a:extLst>
          </p:cNvPr>
          <p:cNvSpPr txBox="1">
            <a:spLocks/>
          </p:cNvSpPr>
          <p:nvPr/>
        </p:nvSpPr>
        <p:spPr>
          <a:xfrm>
            <a:off x="465039" y="220675"/>
            <a:ext cx="8454466" cy="4669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AA8A02-C1D2-624F-9BCB-591B4496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20675"/>
            <a:ext cx="3900486" cy="4976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 i="0" cap="all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7AE4C6-7A4C-407C-ACA7-8756320E414F}"/>
              </a:ext>
            </a:extLst>
          </p:cNvPr>
          <p:cNvSpPr/>
          <p:nvPr/>
        </p:nvSpPr>
        <p:spPr>
          <a:xfrm>
            <a:off x="4699549" y="0"/>
            <a:ext cx="4444451" cy="5143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72E22-54FD-41BE-AEE7-D15716690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4122" y="802387"/>
            <a:ext cx="1153715" cy="134540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59722394-BBC7-4D91-90C3-3757BDFBE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00788" y="802387"/>
            <a:ext cx="1153715" cy="134540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F352EE-0A81-4B66-AB2C-FC77D34D0C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64122" y="2991387"/>
            <a:ext cx="1153715" cy="134540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A1B604A-5960-4774-99AF-79F709D455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788" y="2991386"/>
            <a:ext cx="1153715" cy="134540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126A083-20AD-4396-A576-E06A2A587E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2343" y="2160657"/>
            <a:ext cx="1637273" cy="607219"/>
          </a:xfrm>
        </p:spPr>
        <p:txBody>
          <a:bodyPr>
            <a:noAutofit/>
          </a:bodyPr>
          <a:lstStyle>
            <a:lvl1pPr algn="ctr">
              <a:defRPr sz="1350">
                <a:solidFill>
                  <a:schemeClr val="tx1"/>
                </a:solidFill>
              </a:defRPr>
            </a:lvl1pPr>
            <a:lvl2pPr marL="30956" indent="0" algn="ctr"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763C26F-2F29-43F4-98AC-00FE017400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9294" y="4351851"/>
            <a:ext cx="1637273" cy="607219"/>
          </a:xfrm>
        </p:spPr>
        <p:txBody>
          <a:bodyPr>
            <a:noAutofit/>
          </a:bodyPr>
          <a:lstStyle>
            <a:lvl1pPr algn="ctr">
              <a:defRPr sz="1350">
                <a:solidFill>
                  <a:schemeClr val="tx1"/>
                </a:solidFill>
              </a:defRPr>
            </a:lvl1pPr>
            <a:lvl2pPr marL="30956" indent="0" algn="ctr"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6951D2FD-15E7-4012-9366-9BDE7579BE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9009" y="2160657"/>
            <a:ext cx="1637273" cy="607219"/>
          </a:xfrm>
        </p:spPr>
        <p:txBody>
          <a:bodyPr>
            <a:noAutofit/>
          </a:bodyPr>
          <a:lstStyle>
            <a:lvl1pPr algn="ctr">
              <a:defRPr sz="1350">
                <a:solidFill>
                  <a:schemeClr val="tx1"/>
                </a:solidFill>
              </a:defRPr>
            </a:lvl1pPr>
            <a:lvl2pPr marL="30956" indent="0" algn="ctr"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C6CF50D8-4902-4C26-90EA-0485FD84D5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9009" y="4351851"/>
            <a:ext cx="1637273" cy="607219"/>
          </a:xfrm>
        </p:spPr>
        <p:txBody>
          <a:bodyPr>
            <a:noAutofit/>
          </a:bodyPr>
          <a:lstStyle>
            <a:lvl1pPr algn="ctr">
              <a:defRPr sz="1350">
                <a:solidFill>
                  <a:schemeClr val="tx1"/>
                </a:solidFill>
              </a:defRPr>
            </a:lvl1pPr>
            <a:lvl2pPr marL="30956" indent="0" algn="ctr"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C8CB0-A6A4-4BC1-B316-00ECB8E29C23}"/>
              </a:ext>
            </a:extLst>
          </p:cNvPr>
          <p:cNvSpPr txBox="1"/>
          <p:nvPr/>
        </p:nvSpPr>
        <p:spPr>
          <a:xfrm>
            <a:off x="5246543" y="298216"/>
            <a:ext cx="2881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ln>
                  <a:solidFill>
                    <a:schemeClr val="tx1"/>
                  </a:solidFill>
                </a:ln>
                <a:latin typeface="Ink Free" panose="03080402000500000000" pitchFamily="66" charset="0"/>
              </a:rPr>
              <a:t>today’s presenters:</a:t>
            </a:r>
          </a:p>
        </p:txBody>
      </p:sp>
    </p:spTree>
    <p:extLst>
      <p:ext uri="{BB962C8B-B14F-4D97-AF65-F5344CB8AC3E}">
        <p14:creationId xmlns:p14="http://schemas.microsoft.com/office/powerpoint/2010/main" val="30561588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07EE74-B8E8-461C-A51D-8444467A5515}"/>
              </a:ext>
            </a:extLst>
          </p:cNvPr>
          <p:cNvSpPr/>
          <p:nvPr/>
        </p:nvSpPr>
        <p:spPr>
          <a:xfrm>
            <a:off x="673316" y="3797581"/>
            <a:ext cx="1271726" cy="1125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Gateway</a:t>
            </a:r>
            <a:b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Green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R 0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G 100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B 76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547A67-F7CE-495E-A9C1-41BD6369B750}"/>
              </a:ext>
            </a:extLst>
          </p:cNvPr>
          <p:cNvSpPr/>
          <p:nvPr/>
        </p:nvSpPr>
        <p:spPr>
          <a:xfrm>
            <a:off x="2304727" y="3797581"/>
            <a:ext cx="1271726" cy="11252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Automation Ash Gray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R 83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G 86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B 90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068EA-CEA7-4B46-828E-8E8CACCD7C5A}"/>
              </a:ext>
            </a:extLst>
          </p:cNvPr>
          <p:cNvSpPr/>
          <p:nvPr/>
        </p:nvSpPr>
        <p:spPr>
          <a:xfrm>
            <a:off x="3936137" y="3797581"/>
            <a:ext cx="1271726" cy="11252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Backlog</a:t>
            </a:r>
            <a:b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Blue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 0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 77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 103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7364A-EA22-4FEE-8DA4-0B09FBD0C229}"/>
              </a:ext>
            </a:extLst>
          </p:cNvPr>
          <p:cNvSpPr/>
          <p:nvPr/>
        </p:nvSpPr>
        <p:spPr>
          <a:xfrm>
            <a:off x="5567548" y="3797581"/>
            <a:ext cx="1271726" cy="11252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OG Peapod Green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94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 160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D10FB-6AAE-4F7A-8C2A-C5F48118ACE3}"/>
              </a:ext>
            </a:extLst>
          </p:cNvPr>
          <p:cNvSpPr/>
          <p:nvPr/>
        </p:nvSpPr>
        <p:spPr>
          <a:xfrm>
            <a:off x="7198959" y="3797581"/>
            <a:ext cx="1271726" cy="11252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SEO Saffron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 255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 198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 0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22DF9-382A-469E-88C5-EA5A44292814}"/>
              </a:ext>
            </a:extLst>
          </p:cNvPr>
          <p:cNvSpPr/>
          <p:nvPr/>
        </p:nvSpPr>
        <p:spPr>
          <a:xfrm>
            <a:off x="235458" y="3208222"/>
            <a:ext cx="58015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i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Ink Free" panose="03080402000500000000" pitchFamily="66" charset="0"/>
              </a:rPr>
              <a:t>For callouts or accents, we will use Ink Free font.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F1523-6E14-4FA8-98CB-BEF5F07BCED0}"/>
              </a:ext>
            </a:extLst>
          </p:cNvPr>
          <p:cNvSpPr txBox="1"/>
          <p:nvPr/>
        </p:nvSpPr>
        <p:spPr>
          <a:xfrm>
            <a:off x="114301" y="751267"/>
            <a:ext cx="8913320" cy="25307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sz="1500"/>
              <a:t>For all internal communications, we will use the MS-Office compliant Arial Black and Arial fonts. You can delete this slide when using this deck.</a:t>
            </a:r>
          </a:p>
          <a:p>
            <a:pPr>
              <a:spcAft>
                <a:spcPts val="900"/>
              </a:spcAft>
            </a:pPr>
            <a:r>
              <a:rPr lang="en-US" sz="1500"/>
              <a:t>Headings will be </a:t>
            </a:r>
            <a:r>
              <a:rPr lang="en-US" sz="1500">
                <a:latin typeface="Arial Black" panose="020B0A04020102020204" pitchFamily="34" charset="0"/>
              </a:rPr>
              <a:t>Arial Black</a:t>
            </a:r>
          </a:p>
          <a:p>
            <a:pPr>
              <a:spcAft>
                <a:spcPts val="900"/>
              </a:spcAft>
            </a:pPr>
            <a:r>
              <a:rPr lang="en-US" sz="1500"/>
              <a:t>Body copy will be in Arial font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500"/>
              <a:t>Arial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500" i="1"/>
              <a:t>Arial Italic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500" b="1"/>
              <a:t>Arial Bold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500" b="1" i="1"/>
              <a:t>Arial Bold Italic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420B9-8B27-4CF7-AD4B-DA4BAABC23DC}"/>
              </a:ext>
            </a:extLst>
          </p:cNvPr>
          <p:cNvSpPr txBox="1"/>
          <p:nvPr/>
        </p:nvSpPr>
        <p:spPr>
          <a:xfrm>
            <a:off x="114301" y="227690"/>
            <a:ext cx="891332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>
                <a:latin typeface="Arial Black" panose="020B0A04020102020204" pitchFamily="34" charset="0"/>
              </a:rPr>
              <a:t>THIS IS THE OFFICIAL PDL POWERPOINT TEMPLATE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EBD90C7D-AE9A-4FDD-8EAE-8782379737CC}"/>
              </a:ext>
            </a:extLst>
          </p:cNvPr>
          <p:cNvSpPr/>
          <p:nvPr/>
        </p:nvSpPr>
        <p:spPr>
          <a:xfrm>
            <a:off x="5819502" y="2149103"/>
            <a:ext cx="2207624" cy="999309"/>
          </a:xfrm>
          <a:prstGeom prst="wedgeRectCallout">
            <a:avLst>
              <a:gd name="adj1" fmla="val -47539"/>
              <a:gd name="adj2" fmla="val 69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>
                <a:latin typeface="Arial Black" panose="020B0A04020102020204" pitchFamily="34" charset="0"/>
              </a:rPr>
              <a:t>Pro Tip:</a:t>
            </a:r>
          </a:p>
          <a:p>
            <a:pPr algn="ctr"/>
            <a:r>
              <a:rPr lang="en-US" sz="1200" b="0"/>
              <a:t>To make Ink Free really stand out, go to the Format Tab and outline the text with the same color as the text fill.</a:t>
            </a:r>
          </a:p>
        </p:txBody>
      </p:sp>
    </p:spTree>
    <p:extLst>
      <p:ext uri="{BB962C8B-B14F-4D97-AF65-F5344CB8AC3E}">
        <p14:creationId xmlns:p14="http://schemas.microsoft.com/office/powerpoint/2010/main" val="36743122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75420B9-8B27-4CF7-AD4B-DA4BAABC23DC}"/>
              </a:ext>
            </a:extLst>
          </p:cNvPr>
          <p:cNvSpPr txBox="1"/>
          <p:nvPr/>
        </p:nvSpPr>
        <p:spPr>
          <a:xfrm>
            <a:off x="114301" y="66107"/>
            <a:ext cx="891332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>
                <a:latin typeface="Arial Black" panose="020B0A04020102020204" pitchFamily="34" charset="0"/>
              </a:rPr>
              <a:t>PLEASE FOLLOW THESE RULES WHEN USING THE TEMPLATE: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8C1E1D2-BEC4-4411-9761-5C6DE65A0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468511"/>
              </p:ext>
            </p:extLst>
          </p:nvPr>
        </p:nvGraphicFramePr>
        <p:xfrm>
          <a:off x="138111" y="852015"/>
          <a:ext cx="8913320" cy="40005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28358">
                  <a:extLst>
                    <a:ext uri="{9D8B030D-6E8A-4147-A177-3AD203B41FA5}">
                      <a16:colId xmlns:a16="http://schemas.microsoft.com/office/drawing/2014/main" val="1775801010"/>
                    </a:ext>
                  </a:extLst>
                </a:gridCol>
                <a:gridCol w="1693405">
                  <a:extLst>
                    <a:ext uri="{9D8B030D-6E8A-4147-A177-3AD203B41FA5}">
                      <a16:colId xmlns:a16="http://schemas.microsoft.com/office/drawing/2014/main" val="370101923"/>
                    </a:ext>
                  </a:extLst>
                </a:gridCol>
                <a:gridCol w="6791557">
                  <a:extLst>
                    <a:ext uri="{9D8B030D-6E8A-4147-A177-3AD203B41FA5}">
                      <a16:colId xmlns:a16="http://schemas.microsoft.com/office/drawing/2014/main" val="3355030824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Gateway Green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be used as an accent shape</a:t>
                      </a:r>
                    </a:p>
                    <a:p>
                      <a:r>
                        <a:rPr lang="en-US" sz="1200"/>
                        <a:t>Can be used as a background when paired with </a:t>
                      </a:r>
                      <a:r>
                        <a:rPr lang="en-US" sz="1200" b="1"/>
                        <a:t>white font</a:t>
                      </a:r>
                    </a:p>
                    <a:p>
                      <a:r>
                        <a:rPr lang="en-US" sz="1200"/>
                        <a:t>Can be used as headline text </a:t>
                      </a:r>
                      <a:endParaRPr lang="en-US" sz="1200" b="1"/>
                    </a:p>
                    <a:p>
                      <a:r>
                        <a:rPr lang="en-US" sz="1200" b="0"/>
                        <a:t>Can be used for body text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336304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Backlog Blue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be used as an accent shape</a:t>
                      </a:r>
                    </a:p>
                    <a:p>
                      <a:r>
                        <a:rPr lang="en-US" sz="1200"/>
                        <a:t>Can be used as a background when paired with </a:t>
                      </a:r>
                      <a:r>
                        <a:rPr lang="en-US" sz="1200" b="1"/>
                        <a:t>white font</a:t>
                      </a:r>
                    </a:p>
                    <a:p>
                      <a:r>
                        <a:rPr lang="en-US" sz="1200"/>
                        <a:t>Can be used as headline text </a:t>
                      </a:r>
                      <a:endParaRPr lang="en-US" sz="1200" b="1"/>
                    </a:p>
                    <a:p>
                      <a:r>
                        <a:rPr lang="en-US" sz="1200" b="0"/>
                        <a:t>Can be used for body text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6349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Automation Ash Gray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be used as an accent shape</a:t>
                      </a:r>
                    </a:p>
                    <a:p>
                      <a:r>
                        <a:rPr lang="en-US" sz="1200"/>
                        <a:t>Can be used as a background when paired with </a:t>
                      </a:r>
                      <a:r>
                        <a:rPr lang="en-US" sz="1200" b="1"/>
                        <a:t>white font</a:t>
                      </a:r>
                    </a:p>
                    <a:p>
                      <a:r>
                        <a:rPr lang="en-US" sz="1200"/>
                        <a:t>Can be used as headline text </a:t>
                      </a:r>
                      <a:endParaRPr lang="en-US" sz="1200" b="1"/>
                    </a:p>
                    <a:p>
                      <a:r>
                        <a:rPr lang="en-US" sz="1200" b="0"/>
                        <a:t>Can be used for body text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72217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OG Peapod Green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be used as an accent shape</a:t>
                      </a:r>
                    </a:p>
                    <a:p>
                      <a:r>
                        <a:rPr lang="en-US" sz="1200"/>
                        <a:t>Can be used as a background when paired with </a:t>
                      </a:r>
                      <a:r>
                        <a:rPr lang="en-US" sz="1200" b="1"/>
                        <a:t>black font</a:t>
                      </a:r>
                    </a:p>
                    <a:p>
                      <a:r>
                        <a:rPr lang="en-US" sz="1200"/>
                        <a:t>Can be used as a headline when font size </a:t>
                      </a:r>
                      <a:r>
                        <a:rPr lang="en-US" sz="1200" b="1"/>
                        <a:t>is larger than 18pt and bold</a:t>
                      </a:r>
                    </a:p>
                    <a:p>
                      <a:r>
                        <a:rPr lang="en-US" sz="1200" b="1"/>
                        <a:t>Cannot be used for body text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03624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SEO Saffron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be used as an accent shape</a:t>
                      </a:r>
                    </a:p>
                    <a:p>
                      <a:r>
                        <a:rPr lang="en-US" sz="1200"/>
                        <a:t>Can be used as a background when paired with </a:t>
                      </a:r>
                      <a:r>
                        <a:rPr lang="en-US" sz="1200" b="1"/>
                        <a:t>black font</a:t>
                      </a:r>
                    </a:p>
                    <a:p>
                      <a:r>
                        <a:rPr lang="en-US" sz="1200" b="1"/>
                        <a:t>Cannot be used as a headline</a:t>
                      </a:r>
                      <a:r>
                        <a:rPr lang="en-US" sz="1200"/>
                        <a:t> </a:t>
                      </a:r>
                    </a:p>
                    <a:p>
                      <a:r>
                        <a:rPr lang="en-US" sz="1200" b="1"/>
                        <a:t>Cannot be used for body text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046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66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C1A6F3-8EEE-46DC-ACF6-A69A763A2FD0}"/>
              </a:ext>
            </a:extLst>
          </p:cNvPr>
          <p:cNvSpPr/>
          <p:nvPr/>
        </p:nvSpPr>
        <p:spPr>
          <a:xfrm>
            <a:off x="-7144" y="0"/>
            <a:ext cx="359468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2AA2AE-803A-49E4-B2F8-3D8A22BFB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70663" y="4351735"/>
            <a:ext cx="5339987" cy="488156"/>
          </a:xfrm>
        </p:spPr>
        <p:txBody>
          <a:bodyPr anchor="ctr">
            <a:normAutofit/>
          </a:bodyPr>
          <a:lstStyle>
            <a:lvl1pPr>
              <a:defRPr sz="2700" b="1" i="0">
                <a:latin typeface="Ink Free" panose="03080402000500000000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0403F1B-DDD0-4785-9456-881E846D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2" y="1443372"/>
            <a:ext cx="3229544" cy="1523937"/>
          </a:xfrm>
        </p:spPr>
        <p:txBody>
          <a:bodyPr>
            <a:no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72C7F0-093D-49BE-AAC1-80354CAA1C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7993" y="3769889"/>
            <a:ext cx="3229543" cy="581846"/>
          </a:xfrm>
        </p:spPr>
        <p:txBody>
          <a:bodyPr>
            <a:noAutofit/>
          </a:bodyPr>
          <a:lstStyle>
            <a:lvl1pPr algn="l">
              <a:defRPr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2BA19F8-E216-41B3-9131-4B03796F9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7536" y="0"/>
            <a:ext cx="5556464" cy="42338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5441384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C1A6F3-8EEE-46DC-ACF6-A69A763A2FD0}"/>
              </a:ext>
            </a:extLst>
          </p:cNvPr>
          <p:cNvSpPr/>
          <p:nvPr/>
        </p:nvSpPr>
        <p:spPr>
          <a:xfrm>
            <a:off x="-7144" y="0"/>
            <a:ext cx="359468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2AA2AE-803A-49E4-B2F8-3D8A22BFB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70663" y="4351735"/>
            <a:ext cx="5339987" cy="488156"/>
          </a:xfrm>
        </p:spPr>
        <p:txBody>
          <a:bodyPr anchor="ctr">
            <a:normAutofit/>
          </a:bodyPr>
          <a:lstStyle>
            <a:lvl1pPr>
              <a:defRPr sz="2700" b="1" i="0">
                <a:latin typeface="Ink Free" panose="03080402000500000000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0403F1B-DDD0-4785-9456-881E846D8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2" y="1443372"/>
            <a:ext cx="3229544" cy="1523937"/>
          </a:xfrm>
        </p:spPr>
        <p:txBody>
          <a:bodyPr>
            <a:no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72C7F0-093D-49BE-AAC1-80354CAA1C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7993" y="3769889"/>
            <a:ext cx="3229543" cy="581846"/>
          </a:xfrm>
        </p:spPr>
        <p:txBody>
          <a:bodyPr>
            <a:noAutofit/>
          </a:bodyPr>
          <a:lstStyle>
            <a:lvl1pPr algn="l">
              <a:defRPr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2BA19F8-E216-41B3-9131-4B03796F9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7536" y="0"/>
            <a:ext cx="5556464" cy="42338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7799691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3A385-A4D7-4445-BA22-0A658A02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4" y="243109"/>
            <a:ext cx="8796267" cy="42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5DFE7-6128-4942-9905-9EB59E85C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54" y="912011"/>
            <a:ext cx="8796268" cy="372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878D8-98DF-7C42-818E-616C7FF533A9}"/>
              </a:ext>
            </a:extLst>
          </p:cNvPr>
          <p:cNvSpPr/>
          <p:nvPr/>
        </p:nvSpPr>
        <p:spPr>
          <a:xfrm>
            <a:off x="8803179" y="4947293"/>
            <a:ext cx="34082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3DA4E4EE-5DAE-4594-AAAA-E836A644BB93}" type="slidenum">
              <a:rPr lang="en-US" sz="825" b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25" b="0"/>
          </a:p>
        </p:txBody>
      </p:sp>
    </p:spTree>
    <p:extLst>
      <p:ext uri="{BB962C8B-B14F-4D97-AF65-F5344CB8AC3E}">
        <p14:creationId xmlns:p14="http://schemas.microsoft.com/office/powerpoint/2010/main" val="395532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695" r:id="rId34"/>
    <p:sldLayoutId id="2147483696" r:id="rId35"/>
    <p:sldLayoutId id="2147483670" r:id="rId36"/>
    <p:sldLayoutId id="2147483671" r:id="rId37"/>
    <p:sldLayoutId id="2147483675" r:id="rId38"/>
    <p:sldLayoutId id="2147483672" r:id="rId39"/>
    <p:sldLayoutId id="2147483674" r:id="rId40"/>
    <p:sldLayoutId id="2147483678" r:id="rId41"/>
    <p:sldLayoutId id="2147483679" r:id="rId42"/>
    <p:sldLayoutId id="2147483759" r:id="rId4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1456" indent="-1905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48854" indent="-17978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60785" indent="-159544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29854" indent="-169069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3A385-A4D7-4445-BA22-0A658A02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4" y="243109"/>
            <a:ext cx="8796267" cy="42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5DFE7-6128-4942-9905-9EB59E85C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54" y="912011"/>
            <a:ext cx="8796268" cy="372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878D8-98DF-7C42-818E-616C7FF533A9}"/>
              </a:ext>
            </a:extLst>
          </p:cNvPr>
          <p:cNvSpPr/>
          <p:nvPr/>
        </p:nvSpPr>
        <p:spPr>
          <a:xfrm>
            <a:off x="8803179" y="4947293"/>
            <a:ext cx="34082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3DA4E4EE-5DAE-4594-AAAA-E836A644BB93}" type="slidenum">
              <a:rPr lang="en-US" sz="825" b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25" b="0"/>
          </a:p>
        </p:txBody>
      </p:sp>
    </p:spTree>
    <p:extLst>
      <p:ext uri="{BB962C8B-B14F-4D97-AF65-F5344CB8AC3E}">
        <p14:creationId xmlns:p14="http://schemas.microsoft.com/office/powerpoint/2010/main" val="429452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8" r:id="rId2"/>
    <p:sldLayoutId id="2147483742" r:id="rId3"/>
    <p:sldLayoutId id="2147483744" r:id="rId4"/>
    <p:sldLayoutId id="2147483745" r:id="rId5"/>
    <p:sldLayoutId id="2147483746" r:id="rId6"/>
    <p:sldLayoutId id="2147483750" r:id="rId7"/>
    <p:sldLayoutId id="2147483752" r:id="rId8"/>
    <p:sldLayoutId id="2147483753" r:id="rId9"/>
    <p:sldLayoutId id="2147483741" r:id="rId10"/>
    <p:sldLayoutId id="2147483743" r:id="rId11"/>
    <p:sldLayoutId id="2147483749" r:id="rId12"/>
    <p:sldLayoutId id="2147483673" r:id="rId13"/>
    <p:sldLayoutId id="2147483751" r:id="rId14"/>
    <p:sldLayoutId id="2147483747" r:id="rId15"/>
    <p:sldLayoutId id="2147483754" r:id="rId16"/>
    <p:sldLayoutId id="2147483755" r:id="rId17"/>
    <p:sldLayoutId id="2147483756" r:id="rId18"/>
    <p:sldLayoutId id="2147483757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1456" indent="-1905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48854" indent="-17978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60785" indent="-159544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29854" indent="-169069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lag of Maine | United States state flag | Britannica">
            <a:extLst>
              <a:ext uri="{FF2B5EF4-FFF2-40B4-BE49-F238E27FC236}">
                <a16:creationId xmlns:a16="http://schemas.microsoft.com/office/drawing/2014/main" id="{B4FD7706-B8F2-4615-8E1F-2145AD63C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3" b="15389"/>
          <a:stretch/>
        </p:blipFill>
        <p:spPr bwMode="auto">
          <a:xfrm>
            <a:off x="-1" y="1"/>
            <a:ext cx="9144001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4E5CDF-9359-49B0-AB3E-BE5944E9414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6C8FE7-ADB1-4A44-8CF4-66D44987A572}"/>
              </a:ext>
            </a:extLst>
          </p:cNvPr>
          <p:cNvSpPr/>
          <p:nvPr/>
        </p:nvSpPr>
        <p:spPr>
          <a:xfrm>
            <a:off x="-1" y="1704513"/>
            <a:ext cx="9144001" cy="1571348"/>
          </a:xfrm>
          <a:prstGeom prst="rect">
            <a:avLst/>
          </a:prstGeom>
          <a:solidFill>
            <a:srgbClr val="58665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21AEF7-8F75-4186-9D9C-C1DDC106D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34" y="1815516"/>
            <a:ext cx="8642733" cy="1398808"/>
          </a:xfrm>
        </p:spPr>
        <p:txBody>
          <a:bodyPr/>
          <a:lstStyle/>
          <a:p>
            <a:r>
              <a:rPr lang="en-US" sz="4050">
                <a:latin typeface="Arial Black"/>
              </a:rPr>
              <a:t>State of maine energy</a:t>
            </a:r>
            <a:endParaRPr lang="en-US" sz="1800">
              <a:latin typeface="Arial Black" panose="020B0A040201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E6D144-594C-49AB-A4C5-EF415783D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/>
              <a:t>ALY 6980 – Spring 2022</a:t>
            </a:r>
          </a:p>
        </p:txBody>
      </p:sp>
    </p:spTree>
    <p:extLst>
      <p:ext uri="{BB962C8B-B14F-4D97-AF65-F5344CB8AC3E}">
        <p14:creationId xmlns:p14="http://schemas.microsoft.com/office/powerpoint/2010/main" val="1742411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C3B99-97DA-4511-5AF1-A1D1B45C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Questions</a:t>
            </a:r>
            <a:endParaRPr lang="en-US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C8D51E8B-535A-33D8-501A-634C08452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5867" y="3081577"/>
            <a:ext cx="914400" cy="914400"/>
          </a:xfrm>
          <a:prstGeom prst="rect">
            <a:avLst/>
          </a:prstGeom>
        </p:spPr>
      </p:pic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F051E3EB-B825-1151-2A1D-0367FE107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8780" y="19380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0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50F486-C4FE-47A7-37C5-EF6FCC4B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5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EABF3C-2852-7018-B9CE-E2AD6D89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What external factors have the largest effect on PREDICTING the price of heating oil?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EE2E7C-0174-D04A-7F91-7460FF1F6885}"/>
              </a:ext>
            </a:extLst>
          </p:cNvPr>
          <p:cNvGrpSpPr/>
          <p:nvPr/>
        </p:nvGrpSpPr>
        <p:grpSpPr>
          <a:xfrm>
            <a:off x="1170590" y="1167231"/>
            <a:ext cx="6807968" cy="3675071"/>
            <a:chOff x="1643556" y="1011440"/>
            <a:chExt cx="7379468" cy="4088915"/>
          </a:xfrm>
        </p:grpSpPr>
        <p:pic>
          <p:nvPicPr>
            <p:cNvPr id="4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01CB95FE-86ED-BB0D-A058-CD92AEF7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0398" y="1011440"/>
              <a:ext cx="6572626" cy="408891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3EB678-22B9-6BA9-7428-2A11EF8CBC94}"/>
                </a:ext>
              </a:extLst>
            </p:cNvPr>
            <p:cNvSpPr txBox="1"/>
            <p:nvPr/>
          </p:nvSpPr>
          <p:spPr>
            <a:xfrm>
              <a:off x="1643556" y="1306517"/>
              <a:ext cx="2220968" cy="3706856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750">
                  <a:cs typeface="Arial"/>
                </a:rPr>
                <a:t>New England Diesel Price</a:t>
              </a:r>
            </a:p>
            <a:p>
              <a:pPr algn="r"/>
              <a:r>
                <a:rPr lang="en-US" sz="750">
                  <a:cs typeface="Arial"/>
                </a:rPr>
                <a:t>Maine Heating Oil Price (lag 1)</a:t>
              </a:r>
            </a:p>
            <a:p>
              <a:pPr algn="r"/>
              <a:r>
                <a:rPr lang="en-US" sz="750">
                  <a:cs typeface="Arial"/>
                </a:rPr>
                <a:t>New England Diesel Price (lag 1)</a:t>
              </a:r>
            </a:p>
            <a:p>
              <a:pPr algn="r"/>
              <a:r>
                <a:rPr lang="en-US" sz="750">
                  <a:cs typeface="Arial"/>
                </a:rPr>
                <a:t>Crude Oil Price</a:t>
              </a:r>
            </a:p>
            <a:p>
              <a:pPr algn="r"/>
              <a:r>
                <a:rPr lang="en-US" sz="750">
                  <a:cs typeface="Arial"/>
                </a:rPr>
                <a:t>Crude Oil Price (lag 1)</a:t>
              </a:r>
            </a:p>
            <a:p>
              <a:pPr algn="r"/>
              <a:r>
                <a:rPr lang="en-US" sz="750">
                  <a:cs typeface="Arial"/>
                </a:rPr>
                <a:t>Maine Heating Oil price (lag 2)</a:t>
              </a:r>
            </a:p>
            <a:p>
              <a:pPr algn="r"/>
              <a:r>
                <a:rPr lang="en-US" sz="750">
                  <a:cs typeface="Arial"/>
                </a:rPr>
                <a:t>New England Diesel Price (lag2)</a:t>
              </a:r>
            </a:p>
            <a:p>
              <a:pPr algn="r"/>
              <a:r>
                <a:rPr lang="en-US" sz="750">
                  <a:cs typeface="Arial"/>
                </a:rPr>
                <a:t>Crude Oil Price (lag 2)</a:t>
              </a:r>
            </a:p>
            <a:p>
              <a:pPr algn="r"/>
              <a:r>
                <a:rPr lang="en-US" sz="750">
                  <a:cs typeface="Arial"/>
                </a:rPr>
                <a:t>Economic Policy Uncertainty Index</a:t>
              </a:r>
            </a:p>
            <a:p>
              <a:pPr algn="r"/>
              <a:r>
                <a:rPr lang="en-US" sz="750">
                  <a:cs typeface="Arial"/>
                </a:rPr>
                <a:t>S&amp;P500 Avg. Closing Price (lag 2)</a:t>
              </a:r>
            </a:p>
            <a:p>
              <a:pPr algn="r"/>
              <a:r>
                <a:rPr lang="en-US" sz="750">
                  <a:cs typeface="Arial"/>
                </a:rPr>
                <a:t>S&amp;P500 Avg. Closing Price</a:t>
              </a:r>
            </a:p>
            <a:p>
              <a:pPr algn="r"/>
              <a:r>
                <a:rPr lang="en-US" sz="750">
                  <a:ea typeface="+mn-lt"/>
                  <a:cs typeface="+mn-lt"/>
                </a:rPr>
                <a:t>S&amp;P500 Avg. Closing Price (lag1)</a:t>
              </a:r>
              <a:endParaRPr lang="en-US" sz="750">
                <a:cs typeface="Arial"/>
              </a:endParaRPr>
            </a:p>
            <a:p>
              <a:pPr algn="r"/>
              <a:r>
                <a:rPr lang="en-US" sz="750">
                  <a:ea typeface="+mn-lt"/>
                  <a:cs typeface="+mn-lt"/>
                </a:rPr>
                <a:t>Economic Policy Uncertainty Index (lag 1)</a:t>
              </a:r>
              <a:endParaRPr lang="en-US" sz="750">
                <a:cs typeface="Arial"/>
              </a:endParaRPr>
            </a:p>
            <a:p>
              <a:pPr algn="r"/>
              <a:r>
                <a:rPr lang="en-US" sz="750" err="1">
                  <a:ea typeface="+mn-lt"/>
                  <a:cs typeface="+mn-lt"/>
                </a:rPr>
                <a:t>GeoPolitical</a:t>
              </a:r>
              <a:r>
                <a:rPr lang="en-US" sz="750">
                  <a:ea typeface="+mn-lt"/>
                  <a:cs typeface="+mn-lt"/>
                </a:rPr>
                <a:t> Risk Index (lag 1)</a:t>
              </a:r>
            </a:p>
            <a:p>
              <a:pPr algn="r"/>
              <a:r>
                <a:rPr lang="en-US" sz="750">
                  <a:ea typeface="+mn-lt"/>
                  <a:cs typeface="+mn-lt"/>
                </a:rPr>
                <a:t>Economic Policy Uncertainty Index (lag 2)</a:t>
              </a:r>
              <a:endParaRPr lang="en-US" sz="750">
                <a:cs typeface="Arial"/>
              </a:endParaRPr>
            </a:p>
            <a:p>
              <a:pPr algn="r"/>
              <a:r>
                <a:rPr lang="en-US" sz="750" err="1">
                  <a:ea typeface="+mn-lt"/>
                  <a:cs typeface="+mn-lt"/>
                </a:rPr>
                <a:t>GeoPolitical</a:t>
              </a:r>
              <a:r>
                <a:rPr lang="en-US" sz="750">
                  <a:ea typeface="+mn-lt"/>
                  <a:cs typeface="+mn-lt"/>
                </a:rPr>
                <a:t> Risk Index (lag 2)</a:t>
              </a:r>
              <a:endParaRPr lang="en-US" sz="750">
                <a:cs typeface="Arial"/>
              </a:endParaRPr>
            </a:p>
            <a:p>
              <a:pPr algn="r"/>
              <a:r>
                <a:rPr lang="en-US" sz="750">
                  <a:ea typeface="+mn-lt"/>
                  <a:cs typeface="+mn-lt"/>
                </a:rPr>
                <a:t>Average Maine Temperature (lag 2)</a:t>
              </a:r>
            </a:p>
            <a:p>
              <a:pPr algn="r"/>
              <a:r>
                <a:rPr lang="en-US" sz="750">
                  <a:ea typeface="+mn-lt"/>
                  <a:cs typeface="+mn-lt"/>
                </a:rPr>
                <a:t>Average Maine Temperature</a:t>
              </a:r>
            </a:p>
            <a:p>
              <a:pPr algn="r"/>
              <a:r>
                <a:rPr lang="en-US" sz="750">
                  <a:ea typeface="+mn-lt"/>
                  <a:cs typeface="+mn-lt"/>
                </a:rPr>
                <a:t>Average Maine Temperature (lag 1)</a:t>
              </a:r>
            </a:p>
            <a:p>
              <a:pPr algn="r"/>
              <a:r>
                <a:rPr lang="en-US" sz="750">
                  <a:ea typeface="+mn-lt"/>
                  <a:cs typeface="+mn-lt"/>
                </a:rPr>
                <a:t>"shadow Max"</a:t>
              </a:r>
            </a:p>
            <a:p>
              <a:pPr algn="r"/>
              <a:r>
                <a:rPr lang="en-US" sz="750" err="1">
                  <a:ea typeface="+mn-lt"/>
                  <a:cs typeface="+mn-lt"/>
                </a:rPr>
                <a:t>GeoPolitical</a:t>
              </a:r>
              <a:r>
                <a:rPr lang="en-US" sz="750">
                  <a:ea typeface="+mn-lt"/>
                  <a:cs typeface="+mn-lt"/>
                </a:rPr>
                <a:t> Risk Index</a:t>
              </a:r>
              <a:endParaRPr lang="en-US" sz="750">
                <a:cs typeface="Arial"/>
              </a:endParaRPr>
            </a:p>
            <a:p>
              <a:pPr algn="r"/>
              <a:r>
                <a:rPr lang="en-US" sz="750">
                  <a:ea typeface="+mn-lt"/>
                  <a:cs typeface="+mn-lt"/>
                </a:rPr>
                <a:t>"shadow Mean"</a:t>
              </a:r>
            </a:p>
            <a:p>
              <a:pPr algn="r"/>
              <a:r>
                <a:rPr lang="en-US" sz="750">
                  <a:ea typeface="+mn-lt"/>
                  <a:cs typeface="+mn-lt"/>
                </a:rPr>
                <a:t>"shadow Min"</a:t>
              </a:r>
            </a:p>
            <a:p>
              <a:pPr algn="r"/>
              <a:endParaRPr lang="en-US" sz="1000">
                <a:ea typeface="+mn-lt"/>
                <a:cs typeface="+mn-lt"/>
              </a:endParaRPr>
            </a:p>
            <a:p>
              <a:pPr algn="r"/>
              <a:endParaRPr lang="en-US" sz="1000">
                <a:cs typeface="Arial"/>
              </a:endParaRPr>
            </a:p>
            <a:p>
              <a:pPr algn="r"/>
              <a:endParaRPr lang="en-US">
                <a:cs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CEF6F6-02F6-1F36-91C2-B2E54C98D498}"/>
              </a:ext>
            </a:extLst>
          </p:cNvPr>
          <p:cNvSpPr txBox="1"/>
          <p:nvPr/>
        </p:nvSpPr>
        <p:spPr>
          <a:xfrm>
            <a:off x="778590" y="825069"/>
            <a:ext cx="78430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Variable importance analysis using the Boruta algorithm and 100 random forest iterations with all variables, including 2 lags for each.</a:t>
            </a:r>
            <a:endParaRPr lang="en-US" sz="1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42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CF9652-9AB6-40C8-B05F-58E41114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36" y="1686083"/>
            <a:ext cx="3229544" cy="1523937"/>
          </a:xfrm>
        </p:spPr>
        <p:txBody>
          <a:bodyPr/>
          <a:lstStyle/>
          <a:p>
            <a:pPr algn="ctr"/>
            <a:r>
              <a:rPr lang="en-US"/>
              <a:t>Executive summary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53E68-16E7-4CDC-9921-AC9D74F0F2F7}"/>
              </a:ext>
            </a:extLst>
          </p:cNvPr>
          <p:cNvSpPr txBox="1"/>
          <p:nvPr/>
        </p:nvSpPr>
        <p:spPr>
          <a:xfrm>
            <a:off x="3990621" y="1089378"/>
            <a:ext cx="4814711" cy="336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50000"/>
                  </a:schemeClr>
                </a:solidFill>
              </a:rPr>
              <a:t>Executive Summary</a:t>
            </a:r>
          </a:p>
          <a:p>
            <a:pPr algn="ctr"/>
            <a:endParaRPr lang="en-US" sz="1100" i="1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The Roux Institute, in partnership with the Maine Governor's Office of Policy Innovation and the Future and the Governor's Energy Office, aims to provide a summary of key features of </a:t>
            </a:r>
            <a:r>
              <a:rPr lang="en-US" sz="1200" b="1">
                <a:solidFill>
                  <a:schemeClr val="accent6">
                    <a:lumMod val="50000"/>
                  </a:schemeClr>
                </a:solidFill>
              </a:rPr>
              <a:t>energy usage and pricing in Maine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This includes descriptions of the </a:t>
            </a:r>
            <a:r>
              <a:rPr lang="en-US" sz="1200" b="1">
                <a:solidFill>
                  <a:schemeClr val="accent6">
                    <a:lumMod val="50000"/>
                  </a:schemeClr>
                </a:solidFill>
              </a:rPr>
              <a:t>current state 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on heating fuel consumption and pricing in Maine, </a:t>
            </a:r>
            <a:r>
              <a:rPr lang="en-US" sz="1200" b="1">
                <a:solidFill>
                  <a:schemeClr val="accent6">
                    <a:lumMod val="50000"/>
                  </a:schemeClr>
                </a:solidFill>
              </a:rPr>
              <a:t>comparisons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 to other New England states, and </a:t>
            </a:r>
            <a:r>
              <a:rPr lang="en-US" sz="1200" b="1">
                <a:solidFill>
                  <a:schemeClr val="accent6">
                    <a:lumMod val="50000"/>
                  </a:schemeClr>
                </a:solidFill>
              </a:rPr>
              <a:t>consumption and pricing forecasts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. The outlook described will highlight </a:t>
            </a:r>
            <a:r>
              <a:rPr lang="en-US" sz="1200" b="1">
                <a:solidFill>
                  <a:schemeClr val="accent6">
                    <a:lumMod val="50000"/>
                  </a:schemeClr>
                </a:solidFill>
              </a:rPr>
              <a:t>challenges for Maine and promising trends for the future.</a:t>
            </a:r>
            <a:endParaRPr lang="en-US" sz="1200" b="1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5122" name="Picture 2" descr="Maine | History, Facts, Map, &amp; Points of Interest | Britannica">
            <a:extLst>
              <a:ext uri="{FF2B5EF4-FFF2-40B4-BE49-F238E27FC236}">
                <a16:creationId xmlns:a16="http://schemas.microsoft.com/office/drawing/2014/main" id="{F2C34349-95D8-40D9-8068-461E72256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4" r="24240"/>
          <a:stretch/>
        </p:blipFill>
        <p:spPr bwMode="auto">
          <a:xfrm>
            <a:off x="-45156" y="0"/>
            <a:ext cx="364066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8865D5-86AA-4AEF-9633-09DD9FFFC353}"/>
              </a:ext>
            </a:extLst>
          </p:cNvPr>
          <p:cNvSpPr/>
          <p:nvPr/>
        </p:nvSpPr>
        <p:spPr>
          <a:xfrm>
            <a:off x="-45155" y="0"/>
            <a:ext cx="3640666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5124" name="Picture 4" descr="The Roux Institute&amp;Eat Drink LuckyCampus Tours - Splash">
            <a:extLst>
              <a:ext uri="{FF2B5EF4-FFF2-40B4-BE49-F238E27FC236}">
                <a16:creationId xmlns:a16="http://schemas.microsoft.com/office/drawing/2014/main" id="{FAF325AD-E43A-477C-A359-A0A05E11A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64" y="89615"/>
            <a:ext cx="2517423" cy="9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729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winter's trip to Portland, Maine | Harvard Magazine">
            <a:extLst>
              <a:ext uri="{FF2B5EF4-FFF2-40B4-BE49-F238E27FC236}">
                <a16:creationId xmlns:a16="http://schemas.microsoft.com/office/drawing/2014/main" id="{677EF2FF-F0A8-46BE-A48B-933A5C1E7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6" t="8579" r="1" b="408"/>
          <a:stretch/>
        </p:blipFill>
        <p:spPr bwMode="auto">
          <a:xfrm>
            <a:off x="5533" y="0"/>
            <a:ext cx="44279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03E886C-15EA-41DB-9647-1D99C901BA94}"/>
              </a:ext>
            </a:extLst>
          </p:cNvPr>
          <p:cNvSpPr/>
          <p:nvPr/>
        </p:nvSpPr>
        <p:spPr>
          <a:xfrm>
            <a:off x="0" y="-21638"/>
            <a:ext cx="4427975" cy="514349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Arial" panose="020B060402020202020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F68B61-C623-4805-9DD9-954FFCA9D577}"/>
              </a:ext>
            </a:extLst>
          </p:cNvPr>
          <p:cNvGrpSpPr/>
          <p:nvPr/>
        </p:nvGrpSpPr>
        <p:grpSpPr>
          <a:xfrm>
            <a:off x="3117573" y="4023602"/>
            <a:ext cx="4455621" cy="753785"/>
            <a:chOff x="5350646" y="2331906"/>
            <a:chExt cx="5940827" cy="1005046"/>
          </a:xfrm>
        </p:grpSpPr>
        <p:sp>
          <p:nvSpPr>
            <p:cNvPr id="19" name="Content Placeholder 2">
              <a:hlinkClick r:id="" action="ppaction://noaction"/>
              <a:extLst>
                <a:ext uri="{FF2B5EF4-FFF2-40B4-BE49-F238E27FC236}">
                  <a16:creationId xmlns:a16="http://schemas.microsoft.com/office/drawing/2014/main" id="{D7234EA6-D97F-4552-8497-4AC70573D45F}"/>
                </a:ext>
              </a:extLst>
            </p:cNvPr>
            <p:cNvSpPr txBox="1">
              <a:spLocks/>
            </p:cNvSpPr>
            <p:nvPr/>
          </p:nvSpPr>
          <p:spPr>
            <a:xfrm>
              <a:off x="5350646" y="2331906"/>
              <a:ext cx="5733686" cy="604162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5EA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EA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EA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EA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EA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>
                <a:spcBef>
                  <a:spcPts val="750"/>
                </a:spcBef>
                <a:buNone/>
                <a:defRPr/>
              </a:pPr>
              <a:r>
                <a:rPr lang="en-US" sz="1800" b="1" err="1">
                  <a:solidFill>
                    <a:schemeClr val="tx2"/>
                  </a:solidFill>
                </a:rPr>
                <a:t>xxxx</a:t>
              </a:r>
              <a:endParaRPr lang="en-US" sz="1800" b="1">
                <a:solidFill>
                  <a:schemeClr val="tx2"/>
                </a:solidFill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3EF5D453-0985-43BE-BAD8-3CFB4C94B392}"/>
                </a:ext>
              </a:extLst>
            </p:cNvPr>
            <p:cNvSpPr txBox="1">
              <a:spLocks/>
            </p:cNvSpPr>
            <p:nvPr/>
          </p:nvSpPr>
          <p:spPr>
            <a:xfrm>
              <a:off x="5350646" y="2723362"/>
              <a:ext cx="5940827" cy="613590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5EA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EA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EA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EA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EA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1200">
                  <a:solidFill>
                    <a:srgbClr val="000000"/>
                  </a:solidFill>
                </a:rPr>
                <a:t>xx</a:t>
              </a:r>
              <a:endParaRPr lang="en-US" sz="1350">
                <a:solidFill>
                  <a:sysClr val="windowText" lastClr="0000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60C9F-A788-4BBB-8E8F-1DB33C29C6F0}"/>
              </a:ext>
            </a:extLst>
          </p:cNvPr>
          <p:cNvSpPr/>
          <p:nvPr/>
        </p:nvSpPr>
        <p:spPr>
          <a:xfrm>
            <a:off x="8803179" y="4947293"/>
            <a:ext cx="34082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3DA4E4EE-5DAE-4594-AAAA-E836A644BB93}" type="slidenum"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en-US" sz="825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262BB28-5741-4D2A-982F-6BFA68FF7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7326" y="2583292"/>
            <a:ext cx="279962" cy="27996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6454206-B158-418B-BA30-B23D8AE00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7611" y="4013925"/>
            <a:ext cx="279962" cy="279962"/>
          </a:xfrm>
          <a:prstGeom prst="rect">
            <a:avLst/>
          </a:prstGeom>
        </p:spPr>
      </p:pic>
      <p:sp>
        <p:nvSpPr>
          <p:cNvPr id="9" name="Right Triangle 8">
            <a:extLst>
              <a:ext uri="{FF2B5EF4-FFF2-40B4-BE49-F238E27FC236}">
                <a16:creationId xmlns:a16="http://schemas.microsoft.com/office/drawing/2014/main" id="{33E17748-DF79-4EC4-BE61-774D9884B13B}"/>
              </a:ext>
            </a:extLst>
          </p:cNvPr>
          <p:cNvSpPr/>
          <p:nvPr/>
        </p:nvSpPr>
        <p:spPr>
          <a:xfrm flipH="1">
            <a:off x="1807029" y="-1"/>
            <a:ext cx="2626479" cy="514349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195B45-A6C6-4C46-AF70-735C9D4FB516}"/>
              </a:ext>
            </a:extLst>
          </p:cNvPr>
          <p:cNvGrpSpPr/>
          <p:nvPr/>
        </p:nvGrpSpPr>
        <p:grpSpPr>
          <a:xfrm>
            <a:off x="4188202" y="1077450"/>
            <a:ext cx="4730014" cy="1030891"/>
            <a:chOff x="4188202" y="1077451"/>
            <a:chExt cx="4730014" cy="977154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A81A735-289C-467A-BBAC-A9453DE22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88202" y="1077451"/>
              <a:ext cx="279962" cy="27996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7A890EB-E813-4FDD-A3BF-070C7BCD23C8}"/>
                </a:ext>
              </a:extLst>
            </p:cNvPr>
            <p:cNvGrpSpPr/>
            <p:nvPr/>
          </p:nvGrpSpPr>
          <p:grpSpPr>
            <a:xfrm>
              <a:off x="4462596" y="1077451"/>
              <a:ext cx="4455620" cy="977154"/>
              <a:chOff x="6043255" y="668677"/>
              <a:chExt cx="5940827" cy="1302866"/>
            </a:xfrm>
          </p:grpSpPr>
          <p:sp>
            <p:nvSpPr>
              <p:cNvPr id="10" name="Content Placeholder 2">
                <a:hlinkClick r:id="" action="ppaction://noaction"/>
                <a:extLst>
                  <a:ext uri="{FF2B5EF4-FFF2-40B4-BE49-F238E27FC236}">
                    <a16:creationId xmlns:a16="http://schemas.microsoft.com/office/drawing/2014/main" id="{BDB93725-E496-42F8-A0EC-6B3EE523D8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3255" y="668677"/>
                <a:ext cx="5787782" cy="604162"/>
              </a:xfrm>
              <a:prstGeom prst="rect">
                <a:avLst/>
              </a:prstGeom>
            </p:spPr>
            <p:txBody>
              <a:bodyPr vert="horz" lIns="68580" tIns="34290" rIns="68580" bIns="3429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685800">
                  <a:spcBef>
                    <a:spcPts val="750"/>
                  </a:spcBef>
                  <a:buNone/>
                  <a:defRPr/>
                </a:pPr>
                <a:r>
                  <a:rPr lang="en-US" sz="1800" b="1">
                    <a:solidFill>
                      <a:schemeClr val="tx2"/>
                    </a:solidFill>
                    <a:latin typeface="Arial"/>
                    <a:cs typeface="Arial"/>
                  </a:rPr>
                  <a:t>Historical Comparisons</a:t>
                </a:r>
                <a:endParaRPr lang="en-US" err="1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F1718E-D2BE-4C1F-A211-75DEFC88C7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3255" y="1093215"/>
                <a:ext cx="5940827" cy="878328"/>
              </a:xfrm>
              <a:prstGeom prst="rect">
                <a:avLst/>
              </a:prstGeom>
            </p:spPr>
            <p:txBody>
              <a:bodyPr vert="horz" lIns="68580" tIns="34290" rIns="68580" bIns="3429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68580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1200">
                    <a:solidFill>
                      <a:schemeClr val="tx2"/>
                    </a:solidFill>
                    <a:latin typeface="Arial"/>
                    <a:cs typeface="Arial"/>
                  </a:rPr>
                  <a:t>Discuss how Maine compares historically to the other New England states when it comes to heat sources, energy consumption and fuel prices.</a:t>
                </a:r>
                <a:endParaRPr lang="en-US" sz="120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997E9F-18EA-461C-88F1-C866CE822875}"/>
              </a:ext>
            </a:extLst>
          </p:cNvPr>
          <p:cNvGrpSpPr/>
          <p:nvPr/>
        </p:nvGrpSpPr>
        <p:grpSpPr>
          <a:xfrm>
            <a:off x="3451130" y="2598594"/>
            <a:ext cx="4732904" cy="732108"/>
            <a:chOff x="3517478" y="2601666"/>
            <a:chExt cx="4732904" cy="7321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43DF3-3711-40CF-BB21-45C2B952F0C4}"/>
                </a:ext>
              </a:extLst>
            </p:cNvPr>
            <p:cNvGrpSpPr/>
            <p:nvPr/>
          </p:nvGrpSpPr>
          <p:grpSpPr>
            <a:xfrm>
              <a:off x="3794761" y="2601666"/>
              <a:ext cx="4455621" cy="732108"/>
              <a:chOff x="5350646" y="2331909"/>
              <a:chExt cx="5940827" cy="976145"/>
            </a:xfrm>
          </p:grpSpPr>
          <p:sp>
            <p:nvSpPr>
              <p:cNvPr id="11" name="Content Placeholder 2">
                <a:hlinkClick r:id="" action="ppaction://noaction"/>
                <a:extLst>
                  <a:ext uri="{FF2B5EF4-FFF2-40B4-BE49-F238E27FC236}">
                    <a16:creationId xmlns:a16="http://schemas.microsoft.com/office/drawing/2014/main" id="{4395DF77-09C9-4418-8128-D897279D60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0646" y="2331909"/>
                <a:ext cx="5940827" cy="604163"/>
              </a:xfrm>
              <a:prstGeom prst="rect">
                <a:avLst/>
              </a:prstGeom>
            </p:spPr>
            <p:txBody>
              <a:bodyPr vert="horz" lIns="68580" tIns="34290" rIns="68580" bIns="3429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685800">
                  <a:spcBef>
                    <a:spcPts val="750"/>
                  </a:spcBef>
                  <a:buNone/>
                  <a:defRPr/>
                </a:pPr>
                <a:r>
                  <a:rPr lang="en-US" sz="1800" b="1">
                    <a:solidFill>
                      <a:schemeClr val="tx2"/>
                    </a:solidFill>
                    <a:latin typeface="Arial"/>
                    <a:cs typeface="Arial"/>
                  </a:rPr>
                  <a:t>Visual Communications</a:t>
                </a:r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B9682A1-A28C-4EF8-90BB-A6E53CB4C6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0646" y="2694463"/>
                <a:ext cx="5940827" cy="613591"/>
              </a:xfrm>
              <a:prstGeom prst="rect">
                <a:avLst/>
              </a:prstGeom>
            </p:spPr>
            <p:txBody>
              <a:bodyPr vert="horz" lIns="68580" tIns="34290" rIns="68580" bIns="3429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68580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1200">
                    <a:solidFill>
                      <a:schemeClr val="tx2"/>
                    </a:solidFill>
                    <a:latin typeface="Arial"/>
                    <a:cs typeface="Arial"/>
                  </a:rPr>
                  <a:t>Present new visuals that help the general public to understand the historical price, relative price, and relative efficiency of heating options.</a:t>
                </a:r>
                <a:endParaRPr lang="en-US" sz="120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446FE58-1C4A-47C6-9353-9398829CC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7478" y="2601667"/>
              <a:ext cx="279962" cy="27996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A99673-3B3F-413E-BD45-0EC95D6EDA44}"/>
              </a:ext>
            </a:extLst>
          </p:cNvPr>
          <p:cNvGrpSpPr/>
          <p:nvPr/>
        </p:nvGrpSpPr>
        <p:grpSpPr>
          <a:xfrm>
            <a:off x="2714059" y="3874690"/>
            <a:ext cx="4732904" cy="756919"/>
            <a:chOff x="3517478" y="2601665"/>
            <a:chExt cx="4732904" cy="75691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07A2C45-15EA-467D-AC16-70CAED3BAE1F}"/>
                </a:ext>
              </a:extLst>
            </p:cNvPr>
            <p:cNvGrpSpPr/>
            <p:nvPr/>
          </p:nvGrpSpPr>
          <p:grpSpPr>
            <a:xfrm>
              <a:off x="3794761" y="2601665"/>
              <a:ext cx="4455621" cy="756919"/>
              <a:chOff x="5350646" y="2331908"/>
              <a:chExt cx="5940827" cy="1009226"/>
            </a:xfrm>
          </p:grpSpPr>
          <p:sp>
            <p:nvSpPr>
              <p:cNvPr id="32" name="Content Placeholder 2">
                <a:hlinkClick r:id="" action="ppaction://noaction"/>
                <a:extLst>
                  <a:ext uri="{FF2B5EF4-FFF2-40B4-BE49-F238E27FC236}">
                    <a16:creationId xmlns:a16="http://schemas.microsoft.com/office/drawing/2014/main" id="{CF349353-DC99-45D3-97D4-C0D7621F79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0646" y="2331908"/>
                <a:ext cx="5940827" cy="604163"/>
              </a:xfrm>
              <a:prstGeom prst="rect">
                <a:avLst/>
              </a:prstGeom>
            </p:spPr>
            <p:txBody>
              <a:bodyPr vert="horz" lIns="68580" tIns="34290" rIns="68580" bIns="3429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685800">
                  <a:spcBef>
                    <a:spcPts val="750"/>
                  </a:spcBef>
                  <a:buNone/>
                  <a:defRPr/>
                </a:pPr>
                <a:r>
                  <a:rPr lang="en-US" sz="1800" b="1">
                    <a:solidFill>
                      <a:schemeClr val="tx2"/>
                    </a:solidFill>
                    <a:latin typeface="Arial"/>
                    <a:cs typeface="Arial"/>
                  </a:rPr>
                  <a:t>Forecasting</a:t>
                </a:r>
                <a:endParaRPr lang="en-US"/>
              </a:p>
            </p:txBody>
          </p:sp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D7C73C29-2417-4E3B-A423-C4034684DF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0646" y="2727543"/>
                <a:ext cx="5940827" cy="613591"/>
              </a:xfrm>
              <a:prstGeom prst="rect">
                <a:avLst/>
              </a:prstGeom>
            </p:spPr>
            <p:txBody>
              <a:bodyPr vert="horz" lIns="68580" tIns="34290" rIns="68580" bIns="3429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5EA000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68580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1200">
                    <a:solidFill>
                      <a:schemeClr val="tx2"/>
                    </a:solidFill>
                    <a:latin typeface="Arial"/>
                    <a:cs typeface="Arial"/>
                  </a:rPr>
                  <a:t>Examines the outlook for Maine in terms of energy usage and pricing and sets expectations for how this will change based on current patterns.</a:t>
                </a:r>
                <a:endParaRPr lang="en-US" sz="120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093EE782-65EA-4CF0-BA33-BD595E893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7478" y="2601667"/>
              <a:ext cx="279962" cy="279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91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Preparing for Winter in Maine: Tips for all Senior Citizens - Plant  Memorial Home">
            <a:extLst>
              <a:ext uri="{FF2B5EF4-FFF2-40B4-BE49-F238E27FC236}">
                <a16:creationId xmlns:a16="http://schemas.microsoft.com/office/drawing/2014/main" id="{3306E9AA-A06E-4D0B-AD75-6853E5E6A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9" b="3117"/>
          <a:stretch/>
        </p:blipFill>
        <p:spPr bwMode="auto">
          <a:xfrm>
            <a:off x="-7585" y="-1"/>
            <a:ext cx="9151586" cy="326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6060C9F-A788-4BBB-8E8F-1DB33C29C6F0}"/>
              </a:ext>
            </a:extLst>
          </p:cNvPr>
          <p:cNvSpPr/>
          <p:nvPr/>
        </p:nvSpPr>
        <p:spPr>
          <a:xfrm>
            <a:off x="8803179" y="4947293"/>
            <a:ext cx="34082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3DA4E4EE-5DAE-4594-AAAA-E836A644BB93}" type="slidenum">
              <a:rPr lang="en-US" sz="825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en-US" sz="825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9B6428-2DCA-48E8-846C-4FA8311F1E18}"/>
              </a:ext>
            </a:extLst>
          </p:cNvPr>
          <p:cNvSpPr/>
          <p:nvPr/>
        </p:nvSpPr>
        <p:spPr>
          <a:xfrm>
            <a:off x="-7586" y="3262528"/>
            <a:ext cx="9151586" cy="18809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51D35-0E1B-401E-8E7E-81B1EF2C2ED9}"/>
              </a:ext>
            </a:extLst>
          </p:cNvPr>
          <p:cNvSpPr txBox="1"/>
          <p:nvPr/>
        </p:nvSpPr>
        <p:spPr>
          <a:xfrm>
            <a:off x="407096" y="3910626"/>
            <a:ext cx="786319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Forecasting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8ED449-3965-4452-9A17-984676CC931A}"/>
              </a:ext>
            </a:extLst>
          </p:cNvPr>
          <p:cNvSpPr/>
          <p:nvPr/>
        </p:nvSpPr>
        <p:spPr>
          <a:xfrm>
            <a:off x="-7587" y="0"/>
            <a:ext cx="9151587" cy="326252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41588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9F94CE3-3686-09CA-4398-B3E18F64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7" y="823966"/>
            <a:ext cx="5753809" cy="36936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BC3B99-97DA-4511-5AF1-A1D1B45C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How much can </a:t>
            </a:r>
            <a:r>
              <a:rPr lang="en-US" err="1">
                <a:latin typeface="Arial Black"/>
              </a:rPr>
              <a:t>maine</a:t>
            </a:r>
            <a:r>
              <a:rPr lang="en-US">
                <a:latin typeface="Arial Black"/>
              </a:rPr>
              <a:t> residents expect to pay for heating oil in the next two heating seasons?</a:t>
            </a:r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A4E5164-8DE5-8212-A4CF-5AE066078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47407"/>
              </p:ext>
            </p:extLst>
          </p:nvPr>
        </p:nvGraphicFramePr>
        <p:xfrm>
          <a:off x="1190625" y="1252537"/>
          <a:ext cx="3840477" cy="1265554"/>
        </p:xfrm>
        <a:graphic>
          <a:graphicData uri="http://schemas.openxmlformats.org/drawingml/2006/table">
            <a:tbl>
              <a:tblPr firstRow="1" bandRow="1">
                <a:tableStyleId>{C965A059-FD24-423A-B99E-1D8CF1C4A0E7}</a:tableStyleId>
              </a:tblPr>
              <a:tblGrid>
                <a:gridCol w="1280159">
                  <a:extLst>
                    <a:ext uri="{9D8B030D-6E8A-4147-A177-3AD203B41FA5}">
                      <a16:colId xmlns:a16="http://schemas.microsoft.com/office/drawing/2014/main" val="228906708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1686647369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286953517"/>
                    </a:ext>
                  </a:extLst>
                </a:gridCol>
              </a:tblGrid>
              <a:tr h="523874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A32829"/>
                          </a:solidFill>
                        </a:rPr>
                        <a:t>Random Walk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rgbClr val="A32829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BF"/>
                          </a:solidFill>
                        </a:rPr>
                        <a:t>ARIMA(2,0,0)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37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Oct 2022</a:t>
                      </a:r>
                    </a:p>
                  </a:txBody>
                  <a:tcPr anchor="ctr"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A32829"/>
                          </a:solidFill>
                        </a:rPr>
                        <a:t>$5.78 per gal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rgbClr val="0000BF"/>
                          </a:solidFill>
                        </a:rPr>
                        <a:t>$6.23 per gal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02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Oct 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A32829"/>
                          </a:solidFill>
                        </a:rPr>
                        <a:t>$5.78 per gal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BF"/>
                          </a:solidFill>
                        </a:rPr>
                        <a:t>$5.45 per gal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304045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89D8643-3681-C4FC-9C1D-379855EEA278}"/>
              </a:ext>
            </a:extLst>
          </p:cNvPr>
          <p:cNvCxnSpPr/>
          <p:nvPr/>
        </p:nvCxnSpPr>
        <p:spPr>
          <a:xfrm>
            <a:off x="3456454" y="2918012"/>
            <a:ext cx="252" cy="126458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B3550B-7E45-5C5C-A356-1CDC677DF49C}"/>
              </a:ext>
            </a:extLst>
          </p:cNvPr>
          <p:cNvCxnSpPr>
            <a:cxnSpLocks/>
          </p:cNvCxnSpPr>
          <p:nvPr/>
        </p:nvCxnSpPr>
        <p:spPr>
          <a:xfrm>
            <a:off x="4318537" y="2928674"/>
            <a:ext cx="252" cy="1253921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F30D29-0331-8E71-2980-DDF2C64FA8F5}"/>
              </a:ext>
            </a:extLst>
          </p:cNvPr>
          <p:cNvSpPr txBox="1"/>
          <p:nvPr/>
        </p:nvSpPr>
        <p:spPr>
          <a:xfrm>
            <a:off x="6496050" y="1400175"/>
            <a:ext cx="2447925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u="sng">
                <a:cs typeface="Arial"/>
              </a:rPr>
              <a:t>Model Definitions:</a:t>
            </a:r>
            <a:endParaRPr lang="en-US" sz="1100" b="1" i="1" u="sng">
              <a:cs typeface="Arial"/>
            </a:endParaRPr>
          </a:p>
          <a:p>
            <a:endParaRPr lang="en-US" sz="1100" b="1" i="1" u="sng"/>
          </a:p>
          <a:p>
            <a:r>
              <a:rPr lang="en-US" sz="1100" b="1" i="1" u="sng"/>
              <a:t>ARIMA(</a:t>
            </a:r>
            <a:r>
              <a:rPr lang="en-US" sz="1100" b="1" i="1" u="sng" err="1"/>
              <a:t>p,d,q</a:t>
            </a:r>
            <a:r>
              <a:rPr lang="en-US" sz="1100" b="1" i="1" u="sng"/>
              <a:t>): </a:t>
            </a:r>
            <a:endParaRPr lang="en-US" sz="1100" b="1" i="1" u="sng">
              <a:cs typeface="Arial"/>
            </a:endParaRPr>
          </a:p>
          <a:p>
            <a:r>
              <a:rPr lang="en-US" sz="1100" i="1"/>
              <a:t>ARIMA = </a:t>
            </a:r>
            <a:r>
              <a:rPr lang="en-US" sz="1100" i="1" err="1"/>
              <a:t>AutoRegressive</a:t>
            </a:r>
            <a:r>
              <a:rPr lang="en-US" sz="1100" i="1"/>
              <a:t> Integrated Moving Average, with:</a:t>
            </a:r>
            <a:endParaRPr lang="en-US" sz="1100" i="1">
              <a:cs typeface="Arial"/>
            </a:endParaRPr>
          </a:p>
          <a:p>
            <a:r>
              <a:rPr lang="en-US" sz="1100" i="1">
                <a:cs typeface="Arial"/>
              </a:rPr>
              <a:t>p = # of autoregressive terms</a:t>
            </a:r>
          </a:p>
          <a:p>
            <a:r>
              <a:rPr lang="en-US" sz="1100" i="1">
                <a:cs typeface="Arial"/>
              </a:rPr>
              <a:t>d = # of differences needed for</a:t>
            </a:r>
          </a:p>
          <a:p>
            <a:r>
              <a:rPr lang="en-US" sz="1100" i="1">
                <a:cs typeface="Arial"/>
              </a:rPr>
              <a:t>      stationarity</a:t>
            </a:r>
            <a:endParaRPr lang="en-US"/>
          </a:p>
          <a:p>
            <a:r>
              <a:rPr lang="en-US" sz="1100" i="1">
                <a:cs typeface="Arial"/>
              </a:rPr>
              <a:t>q = # of lagged terms for moving</a:t>
            </a:r>
          </a:p>
          <a:p>
            <a:r>
              <a:rPr lang="en-US" sz="1100" i="1">
                <a:cs typeface="Arial"/>
              </a:rPr>
              <a:t>      average</a:t>
            </a:r>
            <a:endParaRPr lang="en-US"/>
          </a:p>
          <a:p>
            <a:endParaRPr lang="en-US" sz="1100" i="1">
              <a:cs typeface="Arial"/>
            </a:endParaRPr>
          </a:p>
          <a:p>
            <a:r>
              <a:rPr lang="en-US" sz="1100" b="1" i="1" u="sng">
                <a:cs typeface="Arial"/>
              </a:rPr>
              <a:t>Random Walk:</a:t>
            </a:r>
          </a:p>
          <a:p>
            <a:r>
              <a:rPr lang="en-US" sz="1100" i="1">
                <a:cs typeface="Arial"/>
              </a:rPr>
              <a:t>Future steps or directions cannot be predicted on the basis of past history, so the best guess is the most recently known value.</a:t>
            </a:r>
          </a:p>
        </p:txBody>
      </p:sp>
    </p:spTree>
    <p:extLst>
      <p:ext uri="{BB962C8B-B14F-4D97-AF65-F5344CB8AC3E}">
        <p14:creationId xmlns:p14="http://schemas.microsoft.com/office/powerpoint/2010/main" val="634899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C3B99-97DA-4511-5AF1-A1D1B45C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How accurately can we predict the price of heating oil for upcoming heating seasons?</a:t>
            </a:r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C17550-7F31-37B2-7F5E-B2E14FDCD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90330"/>
              </p:ext>
            </p:extLst>
          </p:nvPr>
        </p:nvGraphicFramePr>
        <p:xfrm>
          <a:off x="5322626" y="733567"/>
          <a:ext cx="3416800" cy="4197530"/>
        </p:xfrm>
        <a:graphic>
          <a:graphicData uri="http://schemas.openxmlformats.org/drawingml/2006/table">
            <a:tbl>
              <a:tblPr firstRow="1" bandRow="1">
                <a:tableStyleId>{C965A059-FD24-423A-B99E-1D8CF1C4A0E7}</a:tableStyleId>
              </a:tblPr>
              <a:tblGrid>
                <a:gridCol w="912694">
                  <a:extLst>
                    <a:ext uri="{9D8B030D-6E8A-4147-A177-3AD203B41FA5}">
                      <a16:colId xmlns:a16="http://schemas.microsoft.com/office/drawing/2014/main" val="185881105"/>
                    </a:ext>
                  </a:extLst>
                </a:gridCol>
                <a:gridCol w="834702">
                  <a:extLst>
                    <a:ext uri="{9D8B030D-6E8A-4147-A177-3AD203B41FA5}">
                      <a16:colId xmlns:a16="http://schemas.microsoft.com/office/drawing/2014/main" val="2867931085"/>
                    </a:ext>
                  </a:extLst>
                </a:gridCol>
                <a:gridCol w="834702">
                  <a:extLst>
                    <a:ext uri="{9D8B030D-6E8A-4147-A177-3AD203B41FA5}">
                      <a16:colId xmlns:a16="http://schemas.microsoft.com/office/drawing/2014/main" val="86480305"/>
                    </a:ext>
                  </a:extLst>
                </a:gridCol>
                <a:gridCol w="834702">
                  <a:extLst>
                    <a:ext uri="{9D8B030D-6E8A-4147-A177-3AD203B41FA5}">
                      <a16:colId xmlns:a16="http://schemas.microsoft.com/office/drawing/2014/main" val="237823524"/>
                    </a:ext>
                  </a:extLst>
                </a:gridCol>
              </a:tblGrid>
              <a:tr h="248194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1-mo MAPE*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6-mo MAPE*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18-mo MAPE*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89639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22.782%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23.124%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23.993%</a:t>
                      </a:r>
                      <a:endParaRPr 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55366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A32829"/>
                          </a:solidFill>
                        </a:rPr>
                        <a:t>Random 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latin typeface="Arial"/>
                        </a:rPr>
                        <a:t>3.422%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latin typeface="Arial"/>
                        </a:rPr>
                        <a:t>13.039%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latin typeface="Arial"/>
                        </a:rPr>
                        <a:t>28.176%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579740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Seasonal Naive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18.684%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19.132%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32.561%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30362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Holt Winters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4.226%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14.909%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38.484%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928875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Auto Arima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3.435%</a:t>
                      </a:r>
                      <a:endParaRPr 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13.508%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28.885%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300682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1">
                          <a:solidFill>
                            <a:srgbClr val="0000BF"/>
                          </a:solidFill>
                        </a:rPr>
                        <a:t>Arima(2,0,0)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Arial"/>
                        </a:rPr>
                        <a:t>3.444%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latin typeface="Arial"/>
                        </a:rPr>
                        <a:t>12.828%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latin typeface="Arial"/>
                        </a:rPr>
                        <a:t>22.685%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782331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Arima(3,2,0)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3.659%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18.674%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51.987%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336950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 (1 lag)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3.326%</a:t>
                      </a:r>
                      <a:endParaRPr 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13.109%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28.358%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74523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 (1 lag w seasonality)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3.414%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13.080%</a:t>
                      </a:r>
                      <a:endParaRPr 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28.345%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697965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 (2 lags)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3.580%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13.116%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28.341%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564464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 (2 lags w seasonality)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kern="1200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3.702%</a:t>
                      </a:r>
                      <a:endParaRPr lang="en-US" sz="1000" b="0" i="0" u="none" strike="noStrike" kern="120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13.105%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28.332%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203081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 (7 lags)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kern="1200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4.692%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13.402%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28.398%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936256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 (7 lags w seasonality)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kern="1200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4.885%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13.541%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28.415%</a:t>
                      </a:r>
                      <a:endParaRPr lang="en-US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641682"/>
                  </a:ext>
                </a:extLst>
              </a:tr>
            </a:tbl>
          </a:graphicData>
        </a:graphic>
      </p:graphicFrame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7E561F8-8780-825D-FFAD-F17F0731E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098" y="802258"/>
            <a:ext cx="4828037" cy="3060420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6F11C5-5CC3-D230-94C5-DD7DD4DF8171}"/>
              </a:ext>
            </a:extLst>
          </p:cNvPr>
          <p:cNvSpPr/>
          <p:nvPr/>
        </p:nvSpPr>
        <p:spPr>
          <a:xfrm>
            <a:off x="5272087" y="2581275"/>
            <a:ext cx="3529013" cy="342900"/>
          </a:xfrm>
          <a:prstGeom prst="roundRect">
            <a:avLst/>
          </a:prstGeom>
          <a:noFill/>
          <a:ln w="28575">
            <a:solidFill>
              <a:srgbClr val="0000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235A13-9E84-EDC6-5C27-8FF9C1A8826B}"/>
              </a:ext>
            </a:extLst>
          </p:cNvPr>
          <p:cNvSpPr/>
          <p:nvPr/>
        </p:nvSpPr>
        <p:spPr>
          <a:xfrm>
            <a:off x="5276849" y="1419224"/>
            <a:ext cx="3524251" cy="471487"/>
          </a:xfrm>
          <a:prstGeom prst="roundRect">
            <a:avLst/>
          </a:prstGeom>
          <a:noFill/>
          <a:ln w="28575">
            <a:solidFill>
              <a:srgbClr val="A3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C85B52-1E88-B93E-0056-468BA3A3B2A8}"/>
              </a:ext>
            </a:extLst>
          </p:cNvPr>
          <p:cNvSpPr txBox="1"/>
          <p:nvPr/>
        </p:nvSpPr>
        <p:spPr>
          <a:xfrm>
            <a:off x="5621751" y="4924694"/>
            <a:ext cx="303023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i="1">
                <a:cs typeface="Arial"/>
              </a:rPr>
              <a:t>* MAPE = Mean Absolute Percentage Error</a:t>
            </a:r>
          </a:p>
        </p:txBody>
      </p:sp>
    </p:spTree>
    <p:extLst>
      <p:ext uri="{BB962C8B-B14F-4D97-AF65-F5344CB8AC3E}">
        <p14:creationId xmlns:p14="http://schemas.microsoft.com/office/powerpoint/2010/main" val="411267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9828C0E-24BE-DB25-3229-E5235ACC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14" y="796414"/>
            <a:ext cx="5671236" cy="35970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BC3B99-97DA-4511-5AF1-A1D1B45C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How much can </a:t>
            </a:r>
            <a:r>
              <a:rPr lang="en-US" err="1">
                <a:latin typeface="Arial Black"/>
              </a:rPr>
              <a:t>maine</a:t>
            </a:r>
            <a:r>
              <a:rPr lang="en-US">
                <a:latin typeface="Arial Black"/>
              </a:rPr>
              <a:t> residents expect to pay for electricity in the next two heating seasons?</a:t>
            </a:r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A4E5164-8DE5-8212-A4CF-5AE066078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42116"/>
              </p:ext>
            </p:extLst>
          </p:nvPr>
        </p:nvGraphicFramePr>
        <p:xfrm>
          <a:off x="862012" y="2543175"/>
          <a:ext cx="3840476" cy="1342227"/>
        </p:xfrm>
        <a:graphic>
          <a:graphicData uri="http://schemas.openxmlformats.org/drawingml/2006/table">
            <a:tbl>
              <a:tblPr firstRow="1" bandRow="1">
                <a:tableStyleId>{C965A059-FD24-423A-B99E-1D8CF1C4A0E7}</a:tableStyleId>
              </a:tblPr>
              <a:tblGrid>
                <a:gridCol w="960119">
                  <a:extLst>
                    <a:ext uri="{9D8B030D-6E8A-4147-A177-3AD203B41FA5}">
                      <a16:colId xmlns:a16="http://schemas.microsoft.com/office/drawing/2014/main" val="228906708"/>
                    </a:ext>
                  </a:extLst>
                </a:gridCol>
                <a:gridCol w="960119">
                  <a:extLst>
                    <a:ext uri="{9D8B030D-6E8A-4147-A177-3AD203B41FA5}">
                      <a16:colId xmlns:a16="http://schemas.microsoft.com/office/drawing/2014/main" val="1686647369"/>
                    </a:ext>
                  </a:extLst>
                </a:gridCol>
                <a:gridCol w="960119">
                  <a:extLst>
                    <a:ext uri="{9D8B030D-6E8A-4147-A177-3AD203B41FA5}">
                      <a16:colId xmlns:a16="http://schemas.microsoft.com/office/drawing/2014/main" val="286953517"/>
                    </a:ext>
                  </a:extLst>
                </a:gridCol>
                <a:gridCol w="960119">
                  <a:extLst>
                    <a:ext uri="{9D8B030D-6E8A-4147-A177-3AD203B41FA5}">
                      <a16:colId xmlns:a16="http://schemas.microsoft.com/office/drawing/2014/main" val="3771328721"/>
                    </a:ext>
                  </a:extLst>
                </a:gridCol>
              </a:tblGrid>
              <a:tr h="806983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BF"/>
                          </a:solidFill>
                        </a:rPr>
                        <a:t>Random Walk with Drift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b="1">
                          <a:solidFill>
                            <a:srgbClr val="0000BF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rgbClr val="FF0000"/>
                          </a:solidFill>
                        </a:rPr>
                        <a:t>ARIMA (1,1,0)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A32829"/>
                          </a:solidFill>
                          <a:latin typeface="Arial"/>
                        </a:rPr>
                        <a:t>ARIMA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A32829"/>
                          </a:solidFill>
                          <a:latin typeface="Arial"/>
                        </a:rPr>
                        <a:t>(3,1,2)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A32829"/>
                          </a:solidFill>
                          <a:latin typeface="Arial"/>
                        </a:rPr>
                        <a:t>Model</a:t>
                      </a:r>
                      <a:endParaRPr lang="en-US" sz="1100" b="0">
                        <a:solidFill>
                          <a:srgbClr val="A32829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377416"/>
                  </a:ext>
                </a:extLst>
              </a:tr>
              <a:tr h="271739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Oct 2022</a:t>
                      </a:r>
                    </a:p>
                  </a:txBody>
                  <a:tcPr anchor="ctr"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BF"/>
                          </a:solidFill>
                        </a:rPr>
                        <a:t>$0.233/kWh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</a:rPr>
                        <a:t>$0.227/kWh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>
                          <a:solidFill>
                            <a:srgbClr val="A32829"/>
                          </a:solidFill>
                        </a:rPr>
                        <a:t>$0.225/kWh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021705"/>
                  </a:ext>
                </a:extLst>
              </a:tr>
              <a:tr h="263505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Oct 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BF"/>
                          </a:solidFill>
                        </a:rPr>
                        <a:t>$0.237/kWh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rgbClr val="FF0000"/>
                          </a:solidFill>
                        </a:rPr>
                        <a:t>$0.227/kWh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>
                          <a:solidFill>
                            <a:srgbClr val="A32829"/>
                          </a:solidFill>
                        </a:rPr>
                        <a:t>$0.224/kWh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3040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8638C1-C85D-85A7-B233-4E2CB3EBA6D4}"/>
              </a:ext>
            </a:extLst>
          </p:cNvPr>
          <p:cNvSpPr txBox="1"/>
          <p:nvPr/>
        </p:nvSpPr>
        <p:spPr>
          <a:xfrm>
            <a:off x="6496050" y="1400175"/>
            <a:ext cx="2447925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u="sng">
                <a:cs typeface="Arial"/>
              </a:rPr>
              <a:t>Model Definitions:</a:t>
            </a:r>
            <a:endParaRPr lang="en-US" sz="1100" b="1" i="1" u="sng">
              <a:cs typeface="Arial"/>
            </a:endParaRPr>
          </a:p>
          <a:p>
            <a:endParaRPr lang="en-US" sz="1100" b="1" i="1" u="sng"/>
          </a:p>
          <a:p>
            <a:r>
              <a:rPr lang="en-US" sz="1100" b="1" i="1" u="sng"/>
              <a:t>ARIMA(</a:t>
            </a:r>
            <a:r>
              <a:rPr lang="en-US" sz="1100" b="1" i="1" u="sng" err="1"/>
              <a:t>p,d,q</a:t>
            </a:r>
            <a:r>
              <a:rPr lang="en-US" sz="1100" b="1" i="1" u="sng"/>
              <a:t>): </a:t>
            </a:r>
            <a:endParaRPr lang="en-US" sz="1100" b="1" i="1" u="sng">
              <a:cs typeface="Arial"/>
            </a:endParaRPr>
          </a:p>
          <a:p>
            <a:r>
              <a:rPr lang="en-US" sz="1100" i="1"/>
              <a:t>ARIMA = </a:t>
            </a:r>
            <a:r>
              <a:rPr lang="en-US" sz="1100" i="1" err="1"/>
              <a:t>AutoRegressive</a:t>
            </a:r>
            <a:r>
              <a:rPr lang="en-US" sz="1100" i="1"/>
              <a:t> Integrated Moving Average</a:t>
            </a:r>
            <a:endParaRPr lang="en-US" sz="1100" i="1">
              <a:cs typeface="Arial"/>
            </a:endParaRPr>
          </a:p>
          <a:p>
            <a:r>
              <a:rPr lang="en-US" sz="1100" i="1">
                <a:cs typeface="Arial"/>
              </a:rPr>
              <a:t>p = # of autoregressive terms</a:t>
            </a:r>
          </a:p>
          <a:p>
            <a:r>
              <a:rPr lang="en-US" sz="1100" i="1">
                <a:cs typeface="Arial"/>
              </a:rPr>
              <a:t>d = # of differences needed for stationarity</a:t>
            </a:r>
          </a:p>
          <a:p>
            <a:r>
              <a:rPr lang="en-US" sz="1100" i="1">
                <a:cs typeface="Arial"/>
              </a:rPr>
              <a:t>q = # of lagged terms for moving average</a:t>
            </a:r>
          </a:p>
          <a:p>
            <a:endParaRPr lang="en-US" sz="1100" i="1">
              <a:cs typeface="Arial"/>
            </a:endParaRPr>
          </a:p>
          <a:p>
            <a:r>
              <a:rPr lang="en-US" sz="1100" b="1" i="1" u="sng">
                <a:cs typeface="Arial"/>
              </a:rPr>
              <a:t>Random Walk with Drift:</a:t>
            </a:r>
          </a:p>
          <a:p>
            <a:r>
              <a:rPr lang="en-US" sz="1100" i="1">
                <a:cs typeface="Arial"/>
              </a:rPr>
              <a:t>Future steps or directions cannot be predicted on the basis of past history, so the best guess is the most recently known value with a small drift/trend term added.</a:t>
            </a:r>
          </a:p>
        </p:txBody>
      </p:sp>
    </p:spTree>
    <p:extLst>
      <p:ext uri="{BB962C8B-B14F-4D97-AF65-F5344CB8AC3E}">
        <p14:creationId xmlns:p14="http://schemas.microsoft.com/office/powerpoint/2010/main" val="387233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C3B99-97DA-4511-5AF1-A1D1B45C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How accurately can we predict the price of electricity for upcoming heating seasons?</a:t>
            </a:r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C17550-7F31-37B2-7F5E-B2E14FDCD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263148"/>
              </p:ext>
            </p:extLst>
          </p:nvPr>
        </p:nvGraphicFramePr>
        <p:xfrm>
          <a:off x="5368964" y="1088824"/>
          <a:ext cx="3416800" cy="2847701"/>
        </p:xfrm>
        <a:graphic>
          <a:graphicData uri="http://schemas.openxmlformats.org/drawingml/2006/table">
            <a:tbl>
              <a:tblPr firstRow="1" bandRow="1">
                <a:tableStyleId>{C965A059-FD24-423A-B99E-1D8CF1C4A0E7}</a:tableStyleId>
              </a:tblPr>
              <a:tblGrid>
                <a:gridCol w="912694">
                  <a:extLst>
                    <a:ext uri="{9D8B030D-6E8A-4147-A177-3AD203B41FA5}">
                      <a16:colId xmlns:a16="http://schemas.microsoft.com/office/drawing/2014/main" val="185881105"/>
                    </a:ext>
                  </a:extLst>
                </a:gridCol>
                <a:gridCol w="834702">
                  <a:extLst>
                    <a:ext uri="{9D8B030D-6E8A-4147-A177-3AD203B41FA5}">
                      <a16:colId xmlns:a16="http://schemas.microsoft.com/office/drawing/2014/main" val="2867931085"/>
                    </a:ext>
                  </a:extLst>
                </a:gridCol>
                <a:gridCol w="834702">
                  <a:extLst>
                    <a:ext uri="{9D8B030D-6E8A-4147-A177-3AD203B41FA5}">
                      <a16:colId xmlns:a16="http://schemas.microsoft.com/office/drawing/2014/main" val="86480305"/>
                    </a:ext>
                  </a:extLst>
                </a:gridCol>
                <a:gridCol w="834702">
                  <a:extLst>
                    <a:ext uri="{9D8B030D-6E8A-4147-A177-3AD203B41FA5}">
                      <a16:colId xmlns:a16="http://schemas.microsoft.com/office/drawing/2014/main" val="237823524"/>
                    </a:ext>
                  </a:extLst>
                </a:gridCol>
              </a:tblGrid>
              <a:tr h="248194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1-mo MAPE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6-mo MAPE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18-mo MAPE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89639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15.155%</a:t>
                      </a:r>
                      <a:endParaRPr lang="en-US" sz="1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15.684%</a:t>
                      </a:r>
                      <a:endParaRPr lang="en-US" sz="1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17.792%</a:t>
                      </a:r>
                      <a:endParaRPr lang="en-US" sz="1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455366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algn="ctr"/>
                      <a:r>
                        <a:rPr lang="en-US" sz="8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</a:rPr>
                        <a:t>Random 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1.518%</a:t>
                      </a:r>
                      <a:endParaRPr 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3.341%</a:t>
                      </a:r>
                      <a:endParaRPr lang="en-US" sz="1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5.424%</a:t>
                      </a:r>
                      <a:endParaRPr lang="en-US" sz="1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579740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1" kern="120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Random Walk with Drift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/>
                        <a:t>1.506%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/>
                        <a:t>3.298%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/>
                        <a:t>4.947%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30362"/>
                  </a:ext>
                </a:extLst>
              </a:tr>
              <a:tr h="24819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Seasonal Naive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4.450%</a:t>
                      </a:r>
                      <a:endParaRPr lang="en-US" sz="1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4.404%</a:t>
                      </a:r>
                      <a:endParaRPr lang="en-US" sz="1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6.012%</a:t>
                      </a:r>
                      <a:endParaRPr lang="en-US" sz="1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128331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Holt Winters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1.762%</a:t>
                      </a:r>
                      <a:endParaRPr lang="en-US" sz="1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3.633%</a:t>
                      </a:r>
                      <a:endParaRPr lang="en-US" sz="1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5.467%</a:t>
                      </a:r>
                      <a:endParaRPr lang="en-US" sz="1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28875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0" kern="120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Auto Arima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/>
                        <a:t>1.659%</a:t>
                      </a:r>
                      <a:endParaRPr lang="en-US" sz="10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/>
                        <a:t>3.299%</a:t>
                      </a:r>
                      <a:endParaRPr 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/>
                        <a:t>5.160%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0682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1" kern="1200">
                          <a:solidFill>
                            <a:srgbClr val="A32829"/>
                          </a:solidFill>
                          <a:latin typeface="Arial"/>
                          <a:cs typeface="Arial"/>
                        </a:rPr>
                        <a:t>Arima(3,1,2)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/>
                        <a:t>1.691%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/>
                        <a:t>3.187%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/>
                        <a:t>5.340%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782331"/>
                  </a:ext>
                </a:extLst>
              </a:tr>
              <a:tr h="2481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kern="120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Arima(1,1,0)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/>
                        <a:t>1.522%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/>
                        <a:t>3.286%</a:t>
                      </a:r>
                      <a:endParaRPr lang="en-US" sz="1200" b="1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/>
                        <a:t>5.373%</a:t>
                      </a:r>
                      <a:endParaRPr 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336950"/>
                  </a:ext>
                </a:extLst>
              </a:tr>
            </a:tbl>
          </a:graphicData>
        </a:graphic>
      </p:graphicFrame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002266F-8CAA-9B45-183D-6918E1A5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1" y="1037370"/>
            <a:ext cx="4751172" cy="301469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EC8D29-9FAD-09AC-8556-54E22B952AC5}"/>
              </a:ext>
            </a:extLst>
          </p:cNvPr>
          <p:cNvSpPr/>
          <p:nvPr/>
        </p:nvSpPr>
        <p:spPr>
          <a:xfrm>
            <a:off x="5302826" y="3337693"/>
            <a:ext cx="3524251" cy="332941"/>
          </a:xfrm>
          <a:prstGeom prst="roundRect">
            <a:avLst/>
          </a:prstGeom>
          <a:noFill/>
          <a:ln w="28575">
            <a:solidFill>
              <a:srgbClr val="A3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B6D1EC-A16F-1BB3-7941-4F1DE57F5921}"/>
              </a:ext>
            </a:extLst>
          </p:cNvPr>
          <p:cNvSpPr/>
          <p:nvPr/>
        </p:nvSpPr>
        <p:spPr>
          <a:xfrm>
            <a:off x="5302826" y="2029690"/>
            <a:ext cx="3524251" cy="627350"/>
          </a:xfrm>
          <a:prstGeom prst="roundRect">
            <a:avLst/>
          </a:prstGeom>
          <a:noFill/>
          <a:ln w="28575">
            <a:solidFill>
              <a:srgbClr val="0000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000000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06A873-FAD8-1C9D-2C5C-CD7C3B072CEF}"/>
              </a:ext>
            </a:extLst>
          </p:cNvPr>
          <p:cNvSpPr/>
          <p:nvPr/>
        </p:nvSpPr>
        <p:spPr>
          <a:xfrm>
            <a:off x="5302826" y="3646534"/>
            <a:ext cx="3524251" cy="3223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85D72A-2048-17F3-5FA0-1B8AEEE77128}"/>
              </a:ext>
            </a:extLst>
          </p:cNvPr>
          <p:cNvSpPr/>
          <p:nvPr/>
        </p:nvSpPr>
        <p:spPr>
          <a:xfrm>
            <a:off x="5229225" y="3086100"/>
            <a:ext cx="3645476" cy="939077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941DE-BC65-ED5A-6824-8C0B7F333A03}"/>
              </a:ext>
            </a:extLst>
          </p:cNvPr>
          <p:cNvSpPr txBox="1"/>
          <p:nvPr/>
        </p:nvSpPr>
        <p:spPr>
          <a:xfrm>
            <a:off x="5621751" y="4924694"/>
            <a:ext cx="303023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i="1">
                <a:cs typeface="Arial"/>
              </a:rPr>
              <a:t>* MAPE = Mean Absolute Percentage Error</a:t>
            </a:r>
          </a:p>
        </p:txBody>
      </p:sp>
    </p:spTree>
    <p:extLst>
      <p:ext uri="{BB962C8B-B14F-4D97-AF65-F5344CB8AC3E}">
        <p14:creationId xmlns:p14="http://schemas.microsoft.com/office/powerpoint/2010/main" val="160100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090FB-4F20-258A-0CFC-723DA492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How do the forecasted prices compare in terms of $ per btu?  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283D3-A933-EC50-CA05-70AD94717366}"/>
              </a:ext>
            </a:extLst>
          </p:cNvPr>
          <p:cNvSpPr txBox="1"/>
          <p:nvPr/>
        </p:nvSpPr>
        <p:spPr>
          <a:xfrm>
            <a:off x="5920416" y="1289109"/>
            <a:ext cx="2786331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00BF"/>
                </a:solidFill>
              </a:rPr>
              <a:t>Oil Boilers</a:t>
            </a:r>
            <a:endParaRPr lang="en-US" sz="2000">
              <a:solidFill>
                <a:srgbClr val="000000"/>
              </a:solidFill>
            </a:endParaRPr>
          </a:p>
          <a:p>
            <a:pPr algn="ctr"/>
            <a:r>
              <a:rPr lang="en-US" sz="1600"/>
              <a:t>are expected to cost </a:t>
            </a:r>
            <a:endParaRPr lang="en-US" sz="1600">
              <a:cs typeface="Arial"/>
            </a:endParaRPr>
          </a:p>
          <a:p>
            <a:pPr algn="ctr"/>
            <a:r>
              <a:rPr lang="en-US" sz="2400" b="1"/>
              <a:t>~2.5x as much as</a:t>
            </a:r>
            <a:r>
              <a:rPr lang="en-US" sz="1600"/>
              <a:t> </a:t>
            </a:r>
            <a:r>
              <a:rPr lang="en-US" sz="2000" b="1">
                <a:solidFill>
                  <a:srgbClr val="FF0000"/>
                </a:solidFill>
              </a:rPr>
              <a:t>Electric Heat Pumps</a:t>
            </a:r>
            <a:endParaRPr lang="en-US" sz="200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/>
              <a:t>to heat a house in Maine for each of the next two heating seasons</a:t>
            </a:r>
            <a:endParaRPr lang="en-US" sz="1600">
              <a:cs typeface="Arial"/>
            </a:endParaRPr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D7AE757-0C41-F99A-A7E4-01CF3049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9" y="876828"/>
            <a:ext cx="5244859" cy="2613464"/>
          </a:xfrm>
          <a:prstGeom prst="rect">
            <a:avLst/>
          </a:prstGeom>
        </p:spPr>
      </p:pic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4A0499-53CB-94FB-830E-776CAA23A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49" y="3600758"/>
            <a:ext cx="2948077" cy="1327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05B0A-EC11-86FE-38B6-A533E2D7DCC6}"/>
              </a:ext>
            </a:extLst>
          </p:cNvPr>
          <p:cNvSpPr txBox="1"/>
          <p:nvPr/>
        </p:nvSpPr>
        <p:spPr>
          <a:xfrm>
            <a:off x="5697190" y="4425491"/>
            <a:ext cx="3329483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cs typeface="Arial"/>
              </a:rPr>
              <a:t>* </a:t>
            </a:r>
            <a:r>
              <a:rPr lang="en-US" sz="900" i="1">
                <a:ea typeface="+mn-lt"/>
                <a:cs typeface="+mn-lt"/>
              </a:rPr>
              <a:t>Calculating dollars per million BTU for each heating type was performed using BTU’s per unit, system efficiencies, and distribution efficiencies obtained from Efficiency Maine.</a:t>
            </a:r>
            <a:r>
              <a:rPr lang="en-US" sz="900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289643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zwamWJRxav7sz7hdJ6M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DL Official Template">
  <a:themeElements>
    <a:clrScheme name="Custom 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6294"/>
      </a:accent1>
      <a:accent2>
        <a:srgbClr val="75B5E4"/>
      </a:accent2>
      <a:accent3>
        <a:srgbClr val="318B71"/>
      </a:accent3>
      <a:accent4>
        <a:srgbClr val="2E663E"/>
      </a:accent4>
      <a:accent5>
        <a:srgbClr val="70A1C0"/>
      </a:accent5>
      <a:accent6>
        <a:srgbClr val="124163"/>
      </a:accent6>
      <a:hlink>
        <a:srgbClr val="995C02"/>
      </a:hlink>
      <a:folHlink>
        <a:srgbClr val="3E8853"/>
      </a:folHlink>
    </a:clrScheme>
    <a:fontScheme name="PDL Fon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DL Official Template" id="{C8423C6F-F9D7-46DD-8FAA-3D3CAF56E0B0}" vid="{9EC5F9ED-30A4-49FB-81F2-79D365F8EE0D}"/>
    </a:ext>
  </a:extLst>
</a:theme>
</file>

<file path=ppt/theme/theme2.xml><?xml version="1.0" encoding="utf-8"?>
<a:theme xmlns:a="http://schemas.openxmlformats.org/drawingml/2006/main" name="PDL Template">
  <a:themeElements>
    <a:clrScheme name="Peapod Digital Labs">
      <a:dk1>
        <a:sysClr val="windowText" lastClr="000000"/>
      </a:dk1>
      <a:lt1>
        <a:sysClr val="window" lastClr="FFFFFF"/>
      </a:lt1>
      <a:dk2>
        <a:srgbClr val="00644C"/>
      </a:dk2>
      <a:lt2>
        <a:srgbClr val="D0D3D4"/>
      </a:lt2>
      <a:accent1>
        <a:srgbClr val="00644C"/>
      </a:accent1>
      <a:accent2>
        <a:srgbClr val="004D67"/>
      </a:accent2>
      <a:accent3>
        <a:srgbClr val="53565A"/>
      </a:accent3>
      <a:accent4>
        <a:srgbClr val="5EA000"/>
      </a:accent4>
      <a:accent5>
        <a:srgbClr val="FFC600"/>
      </a:accent5>
      <a:accent6>
        <a:srgbClr val="00241E"/>
      </a:accent6>
      <a:hlink>
        <a:srgbClr val="004D67"/>
      </a:hlink>
      <a:folHlink>
        <a:srgbClr val="53565A"/>
      </a:folHlink>
    </a:clrScheme>
    <a:fontScheme name="PDL Fon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DL Template" id="{C547BD58-82C2-4BF5-B096-D922421298FE}" vid="{1DDE6ABE-9A1D-45C7-9B2A-6955F8CBEB20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C535C33FE86641ADC98C46874FA26F" ma:contentTypeVersion="15" ma:contentTypeDescription="Create a new document." ma:contentTypeScope="" ma:versionID="c062e759be108e3fbb4fc96cc92d274a">
  <xsd:schema xmlns:xsd="http://www.w3.org/2001/XMLSchema" xmlns:xs="http://www.w3.org/2001/XMLSchema" xmlns:p="http://schemas.microsoft.com/office/2006/metadata/properties" xmlns:ns2="5aba1599-9c9c-46c9-903a-e489dd7ccae5" xmlns:ns3="802ebce6-0c33-459d-851e-7173761e54b8" targetNamespace="http://schemas.microsoft.com/office/2006/metadata/properties" ma:root="true" ma:fieldsID="4ccf836727d579a6d28b2ffc3a89993c" ns2:_="" ns3:_="">
    <xsd:import namespace="5aba1599-9c9c-46c9-903a-e489dd7ccae5"/>
    <xsd:import namespace="802ebce6-0c33-459d-851e-7173761e54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ba1599-9c9c-46c9-903a-e489dd7cca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ef6c823-8af0-41c9-9730-451bffccf1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2ebce6-0c33-459d-851e-7173761e54b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5851933-ab47-44ea-aee4-bc7da3478427}" ma:internalName="TaxCatchAll" ma:showField="CatchAllData" ma:web="802ebce6-0c33-459d-851e-7173761e54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02ebce6-0c33-459d-851e-7173761e54b8">
      <UserInfo>
        <DisplayName>Limited Access System Group For List 5aba1599-9c9c-46c9-903a-e489dd7ccae5</DisplayName>
        <AccountId>18</AccountId>
        <AccountType/>
      </UserInfo>
      <UserInfo>
        <DisplayName>SharingLinks.619cd91d-d275-4a7a-ab33-8e228e28be56.Flexible.79b01380-f1b9-450a-b9f6-492d68a6844c</DisplayName>
        <AccountId>68</AccountId>
        <AccountType/>
      </UserInfo>
      <UserInfo>
        <DisplayName>SharingLinks.2e8c8c3b-602a-4c80-b268-eb050a825a62.OrganizationEdit.42435518-abf7-4d46-9b58-3e40448ea4de</DisplayName>
        <AccountId>17</AccountId>
        <AccountType/>
      </UserInfo>
      <UserInfo>
        <DisplayName>Abby Cook</DisplayName>
        <AccountId>13</AccountId>
        <AccountType/>
      </UserInfo>
      <UserInfo>
        <DisplayName>Theresa Funk</DisplayName>
        <AccountId>107</AccountId>
        <AccountType/>
      </UserInfo>
      <UserInfo>
        <DisplayName>Kara Tolentino</DisplayName>
        <AccountId>339</AccountId>
        <AccountType/>
      </UserInfo>
      <UserInfo>
        <DisplayName>Amanda Zehr</DisplayName>
        <AccountId>179</AccountId>
        <AccountType/>
      </UserInfo>
      <UserInfo>
        <DisplayName>Haley Johnson</DisplayName>
        <AccountId>14</AccountId>
        <AccountType/>
      </UserInfo>
      <UserInfo>
        <DisplayName>Matthew Coulombe</DisplayName>
        <AccountId>343</AccountId>
        <AccountType/>
      </UserInfo>
      <UserInfo>
        <DisplayName>Ryan Perrotta</DisplayName>
        <AccountId>322</AccountId>
        <AccountType/>
      </UserInfo>
      <UserInfo>
        <DisplayName>Sarah Hogan</DisplayName>
        <AccountId>110</AccountId>
        <AccountType/>
      </UserInfo>
    </SharedWithUsers>
    <lcf76f155ced4ddcb4097134ff3c332f xmlns="5aba1599-9c9c-46c9-903a-e489dd7ccae5">
      <Terms xmlns="http://schemas.microsoft.com/office/infopath/2007/PartnerControls"/>
    </lcf76f155ced4ddcb4097134ff3c332f>
    <TaxCatchAll xmlns="802ebce6-0c33-459d-851e-7173761e54b8" xsi:nil="true"/>
  </documentManagement>
</p:properties>
</file>

<file path=customXml/itemProps1.xml><?xml version="1.0" encoding="utf-8"?>
<ds:datastoreItem xmlns:ds="http://schemas.openxmlformats.org/officeDocument/2006/customXml" ds:itemID="{1EE9CA47-0382-4237-9C71-4E9AC8EEAA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931EF5-7E59-44E2-82B3-490FF64CA4B2}">
  <ds:schemaRefs>
    <ds:schemaRef ds:uri="5aba1599-9c9c-46c9-903a-e489dd7ccae5"/>
    <ds:schemaRef ds:uri="802ebce6-0c33-459d-851e-7173761e54b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D891377-236A-45F6-95A2-7A9687750AA9}">
  <ds:schemaRefs>
    <ds:schemaRef ds:uri="5aba1599-9c9c-46c9-903a-e489dd7ccae5"/>
    <ds:schemaRef ds:uri="802ebce6-0c33-459d-851e-7173761e54b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962</Words>
  <Application>Microsoft Macintosh PowerPoint</Application>
  <PresentationFormat>On-screen Show (16:9)</PresentationFormat>
  <Paragraphs>199</Paragraphs>
  <Slides>12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Chronicle Display Black</vt:lpstr>
      <vt:lpstr>Open Sans</vt:lpstr>
      <vt:lpstr>Arial Black</vt:lpstr>
      <vt:lpstr>Calibri</vt:lpstr>
      <vt:lpstr>Arial</vt:lpstr>
      <vt:lpstr>Ink Free</vt:lpstr>
      <vt:lpstr>PDL Official Template</vt:lpstr>
      <vt:lpstr>PDL Template</vt:lpstr>
      <vt:lpstr>think-cell Slide</vt:lpstr>
      <vt:lpstr>State of maine energy</vt:lpstr>
      <vt:lpstr>Executive summary </vt:lpstr>
      <vt:lpstr>PowerPoint Presentation</vt:lpstr>
      <vt:lpstr>PowerPoint Presentation</vt:lpstr>
      <vt:lpstr>How much can maine residents expect to pay for heating oil in the next two heating seasons?</vt:lpstr>
      <vt:lpstr>How accurately can we predict the price of heating oil for upcoming heating seasons?</vt:lpstr>
      <vt:lpstr>How much can maine residents expect to pay for electricity in the next two heating seasons?</vt:lpstr>
      <vt:lpstr>How accurately can we predict the price of electricity for upcoming heating seasons?</vt:lpstr>
      <vt:lpstr>How do the forecasted prices compare in terms of $ per btu?  </vt:lpstr>
      <vt:lpstr>Questions</vt:lpstr>
      <vt:lpstr>Appendix</vt:lpstr>
      <vt:lpstr>What external factors have the largest effect on PREDICTING the price of heating oil?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Update:  Leadership Offsite</dc:title>
  <dc:creator>Carina MacHain</dc:creator>
  <cp:lastModifiedBy>Ryan Goebel</cp:lastModifiedBy>
  <cp:revision>33</cp:revision>
  <dcterms:created xsi:type="dcterms:W3CDTF">2021-05-11T03:04:15Z</dcterms:created>
  <dcterms:modified xsi:type="dcterms:W3CDTF">2022-07-22T21:11:20Z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0x0101006DC535C33FE86641ADC98C46874FA26F</vt:lpwstr>
  </property>
  <property fmtid="{D5CDD505-2E9C-101B-9397-08002B2CF9AE}" pid="3" name="MSIP_Label_a1113265-c559-4850-9a4d-5c092dbd21ac_Method">
    <vt:lpwstr>Standard</vt:lpwstr>
  </property>
  <property fmtid="{D5CDD505-2E9C-101B-9397-08002B2CF9AE}" pid="4" name="MSIP_Label_a1113265-c559-4850-9a4d-5c092dbd21ac_ActionId">
    <vt:lpwstr>4ce388d5-36ec-4098-bf3a-36a06f0059af</vt:lpwstr>
  </property>
  <property fmtid="{D5CDD505-2E9C-101B-9397-08002B2CF9AE}" pid="5" name="MSIP_Label_a1113265-c559-4850-9a4d-5c092dbd21ac_ContentBits">
    <vt:lpwstr>0</vt:lpwstr>
  </property>
  <property fmtid="{D5CDD505-2E9C-101B-9397-08002B2CF9AE}" pid="6" name="MSIP_Label_a1113265-c559-4850-9a4d-5c092dbd21ac_Enabled">
    <vt:lpwstr>true</vt:lpwstr>
  </property>
  <property fmtid="{D5CDD505-2E9C-101B-9397-08002B2CF9AE}" pid="7" name="MSIP_Label_a1113265-c559-4850-9a4d-5c092dbd21ac_SetDate">
    <vt:lpwstr>2022-03-23T14:08:10Z</vt:lpwstr>
  </property>
  <property fmtid="{D5CDD505-2E9C-101B-9397-08002B2CF9AE}" pid="8" name="MSIP_Label_a1113265-c559-4850-9a4d-5c092dbd21ac_Name">
    <vt:lpwstr>Internal Use</vt:lpwstr>
  </property>
  <property fmtid="{D5CDD505-2E9C-101B-9397-08002B2CF9AE}" pid="9" name="MSIP_Label_a1113265-c559-4850-9a4d-5c092dbd21ac_SiteId">
    <vt:lpwstr>a6b169f1-592b-4329-8f33-8db8903003c7</vt:lpwstr>
  </property>
  <property fmtid="{D5CDD505-2E9C-101B-9397-08002B2CF9AE}" pid="10" name="MediaServiceImageTags">
    <vt:lpwstr/>
  </property>
</Properties>
</file>